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3" r:id="rId14"/>
    <p:sldId id="274" r:id="rId15"/>
    <p:sldId id="280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C1778F-5CCB-476A-BB40-44E4475E2FC7}" type="datetimeFigureOut">
              <a:rPr lang="sk-SK" smtClean="0"/>
              <a:pPr/>
              <a:t>12. 5. 2020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D8812-FB74-4667-BEB5-A69D2AC0F65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porada.sk/t56527-zakonnik-prace-od-01-09-2011-a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Pracovné právo – 2. časť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0166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Skrátený pracovný čas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549152"/>
          </a:xfrm>
        </p:spPr>
        <p:txBody>
          <a:bodyPr/>
          <a:lstStyle/>
          <a:p>
            <a:r>
              <a:rPr lang="sk-SK" dirty="0" smtClean="0"/>
              <a:t>Z rodinných alebo zdravotných dôvodov zamestnanca</a:t>
            </a:r>
          </a:p>
          <a:p>
            <a:r>
              <a:rPr lang="sk-SK" dirty="0" smtClean="0"/>
              <a:t>Ak zamestnávateľ nepotrebuje zamestnanca na plný úväzok</a:t>
            </a:r>
            <a:endParaRPr lang="sk-SK" dirty="0"/>
          </a:p>
        </p:txBody>
      </p:sp>
      <p:pic>
        <p:nvPicPr>
          <p:cNvPr id="23554" name="Picture 2" descr="http://t0.gstatic.com/images?q=tbn:ANd9GcR3LKhWBllpn-2waoWVeW0WqRL7EfoR4_9jx28qtsXzJkZGD1es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501008"/>
            <a:ext cx="2100064" cy="21000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03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Práca na zmeny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773288"/>
          </a:xfrm>
        </p:spPr>
        <p:txBody>
          <a:bodyPr/>
          <a:lstStyle/>
          <a:p>
            <a:r>
              <a:rPr lang="sk-SK" dirty="0" smtClean="0"/>
              <a:t>Je práca, pri ktorej sa zamestnanci striedajú na pracovisku podľa určitého rozvrhu</a:t>
            </a:r>
          </a:p>
          <a:p>
            <a:r>
              <a:rPr lang="sk-SK" dirty="0" smtClean="0"/>
              <a:t>Zamestnanci môžu pracovať v 2 alebo 3- zmennej prevádzke</a:t>
            </a:r>
          </a:p>
          <a:p>
            <a:r>
              <a:rPr lang="sk-SK" dirty="0" smtClean="0"/>
              <a:t>Ranná zmena nesmie začať pred 6:00, popoludňajšia nesmie skončiť po 22:00</a:t>
            </a:r>
            <a:endParaRPr lang="sk-SK" dirty="0"/>
          </a:p>
        </p:txBody>
      </p:sp>
      <p:pic>
        <p:nvPicPr>
          <p:cNvPr id="1026" name="Picture 2" descr="http://t1.gstatic.com/images?q=tbn:ANd9GcQTlh_L5JL51_QDjta3-IwaJvDDayv8VuINu4I1afFBzfmqp8X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933056"/>
            <a:ext cx="1819275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3605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Pracovná pohotovosť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837184"/>
          </a:xfrm>
        </p:spPr>
        <p:txBody>
          <a:bodyPr/>
          <a:lstStyle/>
          <a:p>
            <a:r>
              <a:rPr lang="sk-SK" dirty="0" smtClean="0"/>
              <a:t>Osobitná forma pracovného režimu, pri ktorom zamestnanec nemusí byť prítomný v práci, ale je povinný zdržiavať sa na určitom mieste, aby sa v prípade potreby mohol dostaviť do práce</a:t>
            </a:r>
            <a:endParaRPr lang="sk-SK" dirty="0"/>
          </a:p>
        </p:txBody>
      </p:sp>
      <p:sp>
        <p:nvSpPr>
          <p:cNvPr id="26626" name="AutoShape 2" descr="data:image/jpeg;base64,/9j/4AAQSkZJRgABAQAAAQABAAD/2wCEAAkGBhQSEBUUExIWFBQWFhgXFhgWFhgYHBYYFxUXGBYXFBcXHScfFxojHR0VHzsiIygpLC4sFR4zNTAtNSYrLCkBCQoKDQsNGQ4OGTUkHiQpMDI1NTU1NTUzNjQyNSw1NS41NTQ1NTQ1MjUwNCkuMTQpNjU1NTQxNjQvNTQtMSkwNf/AABEIAI0AoAMBIgACEQEDEQH/xAAcAAEAAgIDAQAAAAAAAAAAAAAABQYECAEDBwL/xABFEAACAQMBBQUEBQkECwAAAAABAgMABBEFBhIhMVEHEyJBYRQycYEII0JSoSQzU2JjcoKRkkODotEVFkRzhJOxsrPBwv/EABgBAQADAQAAAAAAAAAAAAAAAAACAwQF/8QAJBEBAAIBAwEJAAAAAAAAAAAAAAECAwQRIUEFEhMxUWGBsfD/2gAMAwEAAhEDEQA/APcaUpQKUpQKUpQKxNU1WK2iaWeRY41GWZjgD/MnlgcTWXWrnbHty99fPEr/AJNAxSNQeDMvB5D1JOQD0HDmchddqPpGAEpYwb37WbIB/djXj8yw+Fecav2rance/eSIOkR7ocP93g/jVSxSgyLjUpXOXldz1Z2P/U1maftRdwEGK6mjx92VwOHUZwfnUVSg9a2S+kDcwsFvVFxHyLqAsq+vDwv8Dg+te7bP7RwXsImtpRIh4HHNT5q6nirDoa0vqwbF7aT6bciaE5BwJIyfDKv3W6Hng8wfmCG4dKidmNpIb+1S4gOUccQeaMPeRh1BqWoFKUoFKUoFKUoFKUoFKUoIHbrWDa6ddTqSGSJt0jydhuofkxB+Vas7E7JPqV7Hbod0HxO+M7iL7zY6+QHUitiO3ByNEuMeZiB+HerVL+jZpy4vJiPF9VGPRfE7cfU7n9FBfk7JtOWze1W3UB03TKQGlz5P3hGQwPHhgemOFa/7WdlV9YyMDC80WTuyxIWUjyLBcmM+h/ma2ypig0rtdBuJG3Y7eZz0SJ2P8gKtWk9i+qTjPs3dDrMwT/Dxb8K2pxXNBp/tX2f3mnYNzCQhOBIp3kJ6bw5H0ODwPSq7W7V/YRzxNFKgkjcbrKwyGB8jWq/ajsC2l3e6uTby5aFjxOARvRt+suR8QQaCS7F9ujY3ohkfFvcEK2TwSTkknHl90+h48hWz1aOitvOzbWGutKtZXO85j3XJ5lkJQk58zjPzoLNSlKBSlKBSlKBSlKBSlYt1qKo8aHi8hIVRzIUZZj0VRjJ9QOZAIV3tWsDNo92oGSIt8f3ZDn8AaqH0cIANPuGxxNxj5LFH/ma9G1yQrG5kVZLcqRMuCGEZBDsOJDgDOVwDjOMnANY7GtG9l094iclbqdSRyO4+4CPQhQfnQXylKUClKUCvKPpFzINOhVsb5uAU64VH3yPTiB8xXq9a2fSE1V5NUWE+5DEoUZ85PGzY6nwj+AUHl9bR9hbE6JBn78oHw71q1dAra3sch3dEtPVXb+cr0F1pSlApSlApSlApSlBi6lqKQQvNKwSONS7sfIAZPx+FVC0v5VCzMo9vvzuwRPk+zwL4hvgcQsanvH5bzuFz7uOdp9QS5u/Z3IFnZgXN8590lfFBAcc+XeMMHgqjzwc3Yu1adn1CdSslwAIUbnBag5jT0Z/zjerAfZoLLBBuoFLF8DBLYJbqWxwyfhjjVc7NbYR6dGoORvz7pP3RPIqf4QtSO1uqtbWU0qDMgXdiHPMrkJEMefjZeFRvZchGk2wJyQrgnriVxn586C1UpSgUpSgV4B9IzZ0pcQXajwyJ3TnHJ04rk+qk/wDLNe/1RO2nQzc6RKEXeeNklUAEnwnDYx57rNQVbsd7M7STThc3cCTPMzMvecQkakqMDOOJDHPw6VdOztk3bpbc5skuCtrxJXAjXvREx5x97v45jO9jhisLUtLxb2OkI3vIntO4SCLaFR3pJByolfCDrvPjkavFraJGipGoRFAVVUABQOQAHIUHbSlKBSlKBSlKBUPtTrZtbcui95M5EcEf6SZ+CL8M8SfJVY+VTFV5LXv78zP+atVMcQPIzSAGaX13U3Ix03petBWBoGXg0wt3uT7bqcn6Ul/CjcMYkkHu8PBD616K7hVJJCqASSeAAHEknyFQOx9mdyS5cYku5O9ORxWLG7boc8RiMKceTO1R2vsb+99gUkW8SpLekfb3ie5tvg2C7fqqB5mgac7apOlwwK2EL71upGDdSqeFw4PERKfcXhk+I8lFZXZycWPd+cM9zCf4LmQD8MVZY4wAAAAAMAAYAA5ADpVV2fk9n1O9tW4CYreQ+ocCKcDyGHVT/eZoLPc3iRqWkdUUc2YhQPiTwr4stRimXeikSReqMGHzI5V5d2gWsq3iNevI9mxO4YcL3fpusCN8c8n3hyPDAsNhsfpjwZhlO644yLcMCf3hndyOhXh0rNGW03msR5O1fs/Dj09Mt7zPe61rvEe08xyu6uDyOa+q8esrxtOvFjsrgXqSHBhXJ+HiGVDc+I6HIFeuWzsUUuu6xHFQd7B6Z86niy+JvxzDNrtDOkmsxbeto3jpPzE8x9O2oTbI/kbjyd4Yz8JJ40P4Mam6q+313uwwqObXCNx6W4a5Yn0xFVznM/ZexjWHvI4wpm+sLc2cEnuy7EkthCvM8Kmaitk4t2wtV+7bwj+USCpWgUpSgUpSgV8ySBQWYgAAkknAAHEkk8hX1VN1tjqF77CM+ywBZL0/pGbjDa/A++3oAPPiHdFrN1f5NnuwWvEC5lQu0vrbQkgbn678DjgpHGkWlnfeJNVd5uckTrZsDkcS8KRK26fRh8amL+4nTC29sj4A4vKIkA8gu6rscfugetU/X9Qim3V1K3NqVbEV7byiRYXzw/KFCvbnJA+sUKeNBc9LvXYtHMFWZMZ3c7rqc7siZ4gHBBU8iCMkYJhOzrxw3FxzNxeXD56qkncx/IIi1k6NcSRyJDdyRyybp7idVKGdeBcEDKb+ArEKeOMhcDhjdlZzpNufvCRv6ppDQWyq5tlo0kix3FsB7XasZIQTgSAjEsDHpIvD0IU+VWPNVPaPaVZGaztnzKwxPKhytpEeDu7jgJd3O6vPJBPAcQz7K5ttUsg2N+KQcVPBkYe8reaup4fEVUZexhN/w3LBOhQFh88gH44FTeqaPJZzNeWKF0fjdWq4+tAGBNbjkJwPLk4HXBOdp239hMoK3cKnzSRxG6no8bkMpqq+GmTm0N2l7Q1WjiYwX2if3V3bObH29kv1S5c8DI3Fj6Z8h6DFTlVy97Q7CLh7XHI3kkJMzk+WEiDN+GKxP9JaheDEEPsEJ/trlQ0xHn3dsDhD6yH+E5qdaxWNoZcuXJmvN8k7zPqm9a2jgtFBmkCljhEALPIekcags5+Aquvpk12J7qeNovyaaG0gbBdFkTxyygZxK+EG6D4VXHMmpvQ9k4LYlwGlnb355m7yV/QufdX9VcL6VM1JWiNj59/T7R/vW8J4esS5/GpiqlsHMIRLp7HD2jnuwTxa2kYtA46gA7h6FPUVbaBSlKBSlKDG1O/WCGSZ/cjRnb91FLHHyFQPZ3ZMliksn566Jupf35vEB8FTcUDyC11dqrkaPeYOMxYz6Myg/gTVpijCgADAAwAPIDgAKCK1K5ug2IUgVc4BldyXOOQVF8I58cn4VUNckh4rqth7NvAr7XbMzRHI4h5YgskXPlIu6cHPAVcdpZu7hWX7MUiSP6RhsOT0CqSx9FNNpIp2gJtSvfIQ6o2NyYD3onJ5BhkZ8jg0HmezUUwlNjbzJdWNpcW1zHdd4pMER3pGiOPzmVV18PLf4jBwJ/s/W+Gk2aQR26DuQRJM7sfESwPdIo6/f/lX1qW0sL6ZPHbQ+z3Mv1Hs7RmJ1nuCIvEAAGwWJ3xkYUnyOLvpdgsEMcK+7Gixr8EUKM/ICgrcmxU9wfy3UJpUzxhgAtoiPNW3CZHX4vVh0vRobaIRQRJFGPsqoA9SfvE9TxNZtKCt3EE9lloIzcW3NoAR3kPU228QHT9kSCPsnGFrss57DUBkLBOy+8rxr3iHzEkcg30PLmBVgqG1vZG1uyGmhBkHuyoWjkXHLdljIYD0zj0oM+z02KIYiijjHREVf+0Vk1UxsZcx8INWu0XpKsNwfk0se9+NcjZS9bg+sTlfPct7WM/JhGSKCyXl9HEheWRY0HNnYKo+LHhUEmvS3h3bJSsXHN1IpC/8NG2DMf1jhPVuVLDs+tUcSSCS6lHKS6kadhg5BUP4FI6qoNWQCgruqbFpIiGOWSG5iyY7lSGky3vd7vcJUbzQjHLAGBWD/rXdWh3dQtWZB/tNorSx46ywj62L5Bhx4E1ca4xQYOk69b3Sb9vNHKvVGBx6MOan0NZ9V7WNhrad+8CmCccp7du6lHxZeDjyw4I4msIXmo2f52MahCP7SACO4UfrwEhJf4CDx92gt1KjNF2jt7pSYJQxXg6kFXQ9JI2AZD8QKk6CB28se+0y7jxkm3lwPVULL+IFSGh33f20Mv6SKOT+tFb/AN1335Xun3/d3G3v3d05/DNROwikaXZBufssP/iXH4YoPrbSUpYTyKMmNO9x94RESMp6ghSD6E1iW2iXEaAWl6ogIzGs0PfbikAqsbh0YoByDZIGBnAqe1CzEsTxt7siMh+DqVP4GoLs1vDLpFmx59wi/wBA3P8A5oO2w2VPfrPdTtczJnusgJHDkEExRLwDEEjeYs2OGasFKUClKUClKUClKUClKUClKUCuMVzSgh9c2YjuCHGYrhPzVxHgSRny4/bTqjZUjmK+tn9VeVGSZQtxC25Ko90nGVkjzx7tx4h04g8VNS1ReoWZWZLhB4h9XKB9uJjkZ6lG8Q6BpPvGgxNqWMyizQ+K4BEhH9nb8pXPQsPq19Xz9k4nI4woAAAAGABwAA5ADyFYunWYXekPF5SGZvQDwKOiqOGPUnmTWbQV/a/UpFjFvb8bq4DJF+zXgJJ36LGGB9WKjmaktE0lLW2igj9yJFQZ5kKMZPqefzrtj09FleXGXcKpJ8lTJVR0GSx+LGsmgUpSgUpSgUpSgUpSgUpSgUpSgUpSgVxXN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6628" name="AutoShape 4" descr="data:image/jpeg;base64,/9j/4AAQSkZJRgABAQAAAQABAAD/2wCEAAkGBhQSEBUUExIWFBQWFhgXFhgWFhgYHBYYFxUXGBYXFBcXHScfFxojHR0VHzsiIygpLC4sFR4zNTAtNSYrLCkBCQoKDQsNGQ4OGTUkHiQpMDI1NTU1NTUzNjQyNSw1NS41NTQ1NTQ1MjUwNCkuMTQpNjU1NTQxNjQvNTQtMSkwNf/AABEIAI0AoAMBIgACEQEDEQH/xAAcAAEAAgIDAQAAAAAAAAAAAAAABQYECAEDBwL/xABFEAACAQMBBQUEBQkECwAAAAABAgMABBEFBhIhMVEHEyJBYRQycYEII0JSoSQzU2JjcoKRkkODotEVFkRzhJOxsrPBwv/EABgBAQADAQAAAAAAAAAAAAAAAAACAwQF/8QAJBEBAAIBAwEJAAAAAAAAAAAAAAECAwQRIUEFEhMxUWGBsfD/2gAMAwEAAhEDEQA/APcaUpQKUpQKUpQKxNU1WK2iaWeRY41GWZjgD/MnlgcTWXWrnbHty99fPEr/AJNAxSNQeDMvB5D1JOQD0HDmchddqPpGAEpYwb37WbIB/djXj8yw+Fecav2rance/eSIOkR7ocP93g/jVSxSgyLjUpXOXldz1Z2P/U1maftRdwEGK6mjx92VwOHUZwfnUVSg9a2S+kDcwsFvVFxHyLqAsq+vDwv8Dg+te7bP7RwXsImtpRIh4HHNT5q6nirDoa0vqwbF7aT6bciaE5BwJIyfDKv3W6Hng8wfmCG4dKidmNpIb+1S4gOUccQeaMPeRh1BqWoFKUoFKUoFKUoFKUoFKUoIHbrWDa6ddTqSGSJt0jydhuofkxB+Vas7E7JPqV7Hbod0HxO+M7iL7zY6+QHUitiO3ByNEuMeZiB+HerVL+jZpy4vJiPF9VGPRfE7cfU7n9FBfk7JtOWze1W3UB03TKQGlz5P3hGQwPHhgemOFa/7WdlV9YyMDC80WTuyxIWUjyLBcmM+h/ma2ypig0rtdBuJG3Y7eZz0SJ2P8gKtWk9i+qTjPs3dDrMwT/Dxb8K2pxXNBp/tX2f3mnYNzCQhOBIp3kJ6bw5H0ODwPSq7W7V/YRzxNFKgkjcbrKwyGB8jWq/ajsC2l3e6uTby5aFjxOARvRt+suR8QQaCS7F9ujY3ohkfFvcEK2TwSTkknHl90+h48hWz1aOitvOzbWGutKtZXO85j3XJ5lkJQk58zjPzoLNSlKBSlKBSlKBSlKBSlYt1qKo8aHi8hIVRzIUZZj0VRjJ9QOZAIV3tWsDNo92oGSIt8f3ZDn8AaqH0cIANPuGxxNxj5LFH/ma9G1yQrG5kVZLcqRMuCGEZBDsOJDgDOVwDjOMnANY7GtG9l094iclbqdSRyO4+4CPQhQfnQXylKUClKUCvKPpFzINOhVsb5uAU64VH3yPTiB8xXq9a2fSE1V5NUWE+5DEoUZ85PGzY6nwj+AUHl9bR9hbE6JBn78oHw71q1dAra3sch3dEtPVXb+cr0F1pSlApSlApSlApSlBi6lqKQQvNKwSONS7sfIAZPx+FVC0v5VCzMo9vvzuwRPk+zwL4hvgcQsanvH5bzuFz7uOdp9QS5u/Z3IFnZgXN8590lfFBAcc+XeMMHgqjzwc3Yu1adn1CdSslwAIUbnBag5jT0Z/zjerAfZoLLBBuoFLF8DBLYJbqWxwyfhjjVc7NbYR6dGoORvz7pP3RPIqf4QtSO1uqtbWU0qDMgXdiHPMrkJEMefjZeFRvZchGk2wJyQrgnriVxn586C1UpSgUpSgV4B9IzZ0pcQXajwyJ3TnHJ04rk+qk/wDLNe/1RO2nQzc6RKEXeeNklUAEnwnDYx57rNQVbsd7M7STThc3cCTPMzMvecQkakqMDOOJDHPw6VdOztk3bpbc5skuCtrxJXAjXvREx5x97v45jO9jhisLUtLxb2OkI3vIntO4SCLaFR3pJByolfCDrvPjkavFraJGipGoRFAVVUABQOQAHIUHbSlKBSlKBSlKBUPtTrZtbcui95M5EcEf6SZ+CL8M8SfJVY+VTFV5LXv78zP+atVMcQPIzSAGaX13U3Ix03petBWBoGXg0wt3uT7bqcn6Ul/CjcMYkkHu8PBD616K7hVJJCqASSeAAHEknyFQOx9mdyS5cYku5O9ORxWLG7boc8RiMKceTO1R2vsb+99gUkW8SpLekfb3ie5tvg2C7fqqB5mgac7apOlwwK2EL71upGDdSqeFw4PERKfcXhk+I8lFZXZycWPd+cM9zCf4LmQD8MVZY4wAAAAAMAAYAA5ADpVV2fk9n1O9tW4CYreQ+ocCKcDyGHVT/eZoLPc3iRqWkdUUc2YhQPiTwr4stRimXeikSReqMGHzI5V5d2gWsq3iNevI9mxO4YcL3fpusCN8c8n3hyPDAsNhsfpjwZhlO644yLcMCf3hndyOhXh0rNGW03msR5O1fs/Dj09Mt7zPe61rvEe08xyu6uDyOa+q8esrxtOvFjsrgXqSHBhXJ+HiGVDc+I6HIFeuWzsUUuu6xHFQd7B6Z86niy+JvxzDNrtDOkmsxbeto3jpPzE8x9O2oTbI/kbjyd4Yz8JJ40P4Mam6q+313uwwqObXCNx6W4a5Yn0xFVznM/ZexjWHvI4wpm+sLc2cEnuy7EkthCvM8Kmaitk4t2wtV+7bwj+USCpWgUpSgUpSgV8ySBQWYgAAkknAAHEkk8hX1VN1tjqF77CM+ywBZL0/pGbjDa/A++3oAPPiHdFrN1f5NnuwWvEC5lQu0vrbQkgbn678DjgpHGkWlnfeJNVd5uckTrZsDkcS8KRK26fRh8amL+4nTC29sj4A4vKIkA8gu6rscfugetU/X9Qim3V1K3NqVbEV7byiRYXzw/KFCvbnJA+sUKeNBc9LvXYtHMFWZMZ3c7rqc7siZ4gHBBU8iCMkYJhOzrxw3FxzNxeXD56qkncx/IIi1k6NcSRyJDdyRyybp7idVKGdeBcEDKb+ArEKeOMhcDhjdlZzpNufvCRv6ppDQWyq5tlo0kix3FsB7XasZIQTgSAjEsDHpIvD0IU+VWPNVPaPaVZGaztnzKwxPKhytpEeDu7jgJd3O6vPJBPAcQz7K5ttUsg2N+KQcVPBkYe8reaup4fEVUZexhN/w3LBOhQFh88gH44FTeqaPJZzNeWKF0fjdWq4+tAGBNbjkJwPLk4HXBOdp239hMoK3cKnzSRxG6no8bkMpqq+GmTm0N2l7Q1WjiYwX2if3V3bObH29kv1S5c8DI3Fj6Z8h6DFTlVy97Q7CLh7XHI3kkJMzk+WEiDN+GKxP9JaheDEEPsEJ/trlQ0xHn3dsDhD6yH+E5qdaxWNoZcuXJmvN8k7zPqm9a2jgtFBmkCljhEALPIekcags5+Aquvpk12J7qeNovyaaG0gbBdFkTxyygZxK+EG6D4VXHMmpvQ9k4LYlwGlnb355m7yV/QufdX9VcL6VM1JWiNj59/T7R/vW8J4esS5/GpiqlsHMIRLp7HD2jnuwTxa2kYtA46gA7h6FPUVbaBSlKBSlKDG1O/WCGSZ/cjRnb91FLHHyFQPZ3ZMliksn566Jupf35vEB8FTcUDyC11dqrkaPeYOMxYz6Myg/gTVpijCgADAAwAPIDgAKCK1K5ug2IUgVc4BldyXOOQVF8I58cn4VUNckh4rqth7NvAr7XbMzRHI4h5YgskXPlIu6cHPAVcdpZu7hWX7MUiSP6RhsOT0CqSx9FNNpIp2gJtSvfIQ6o2NyYD3onJ5BhkZ8jg0HmezUUwlNjbzJdWNpcW1zHdd4pMER3pGiOPzmVV18PLf4jBwJ/s/W+Gk2aQR26DuQRJM7sfESwPdIo6/f/lX1qW0sL6ZPHbQ+z3Mv1Hs7RmJ1nuCIvEAAGwWJ3xkYUnyOLvpdgsEMcK+7Gixr8EUKM/ICgrcmxU9wfy3UJpUzxhgAtoiPNW3CZHX4vVh0vRobaIRQRJFGPsqoA9SfvE9TxNZtKCt3EE9lloIzcW3NoAR3kPU228QHT9kSCPsnGFrss57DUBkLBOy+8rxr3iHzEkcg30PLmBVgqG1vZG1uyGmhBkHuyoWjkXHLdljIYD0zj0oM+z02KIYiijjHREVf+0Vk1UxsZcx8INWu0XpKsNwfk0se9+NcjZS9bg+sTlfPct7WM/JhGSKCyXl9HEheWRY0HNnYKo+LHhUEmvS3h3bJSsXHN1IpC/8NG2DMf1jhPVuVLDs+tUcSSCS6lHKS6kadhg5BUP4FI6qoNWQCgruqbFpIiGOWSG5iyY7lSGky3vd7vcJUbzQjHLAGBWD/rXdWh3dQtWZB/tNorSx46ywj62L5Bhx4E1ca4xQYOk69b3Sb9vNHKvVGBx6MOan0NZ9V7WNhrad+8CmCccp7du6lHxZeDjyw4I4msIXmo2f52MahCP7SACO4UfrwEhJf4CDx92gt1KjNF2jt7pSYJQxXg6kFXQ9JI2AZD8QKk6CB28se+0y7jxkm3lwPVULL+IFSGh33f20Mv6SKOT+tFb/AN1335Xun3/d3G3v3d05/DNROwikaXZBufssP/iXH4YoPrbSUpYTyKMmNO9x94RESMp6ghSD6E1iW2iXEaAWl6ogIzGs0PfbikAqsbh0YoByDZIGBnAqe1CzEsTxt7siMh+DqVP4GoLs1vDLpFmx59wi/wBA3P8A5oO2w2VPfrPdTtczJnusgJHDkEExRLwDEEjeYs2OGasFKUClKUClKUClKUClKUClKUCuMVzSgh9c2YjuCHGYrhPzVxHgSRny4/bTqjZUjmK+tn9VeVGSZQtxC25Ko90nGVkjzx7tx4h04g8VNS1ReoWZWZLhB4h9XKB9uJjkZ6lG8Q6BpPvGgxNqWMyizQ+K4BEhH9nb8pXPQsPq19Xz9k4nI4woAAAAGABwAA5ADyFYunWYXekPF5SGZvQDwKOiqOGPUnmTWbQV/a/UpFjFvb8bq4DJF+zXgJJ36LGGB9WKjmaktE0lLW2igj9yJFQZ5kKMZPqefzrtj09FleXGXcKpJ8lTJVR0GSx+LGsmgUpSgUpSgUpSgUpSgUpSgUpSgUpSgVxXN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6630" name="Picture 6" descr="http://3.bp.blogspot.com/_8X7SOJdU0Rk/S0tsBSBAXJI/AAAAAAAAAGc/PYHIvuLcWu8/s200/telefonovani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573016"/>
            <a:ext cx="2520280" cy="22304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045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Dovolenka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899592" y="1879848"/>
            <a:ext cx="7772400" cy="3781400"/>
          </a:xfrm>
        </p:spPr>
        <p:txBody>
          <a:bodyPr/>
          <a:lstStyle/>
          <a:p>
            <a:r>
              <a:rPr lang="sk-SK" dirty="0" smtClean="0"/>
              <a:t>Pracovné voľno s náhradou mzdy</a:t>
            </a:r>
          </a:p>
          <a:p>
            <a:r>
              <a:rPr lang="sk-SK" dirty="0" smtClean="0"/>
              <a:t>Zamestnanec má nárok na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Dovolenku za kalendárny rok alebo jej pomerná časť</a:t>
            </a:r>
          </a:p>
          <a:p>
            <a:pPr lvl="1"/>
            <a:r>
              <a:rPr lang="sk-SK" dirty="0" smtClean="0"/>
              <a:t>Ak pracoval aspoň 60 dní u toho istého zamestnávateľa, má nárok na dovolenku v rozsahu 4 týždňov</a:t>
            </a:r>
          </a:p>
          <a:p>
            <a:pPr lvl="1"/>
            <a:r>
              <a:rPr lang="sk-SK" dirty="0" smtClean="0"/>
              <a:t>Ak pracovný pomer netrval nepretržite celý rok má nárok na pomernú časť dovolenky ( za mesiac 1/12)</a:t>
            </a:r>
          </a:p>
          <a:p>
            <a:pPr lvl="1"/>
            <a:r>
              <a:rPr lang="sk-SK" dirty="0" smtClean="0"/>
              <a:t>Ak dosiahol vek 33 rokov má nárok na dovolenku v rozsahu 5 týždňov</a:t>
            </a:r>
          </a:p>
          <a:p>
            <a:pPr lvl="1"/>
            <a:endParaRPr lang="sk-SK" dirty="0"/>
          </a:p>
        </p:txBody>
      </p:sp>
      <p:sp>
        <p:nvSpPr>
          <p:cNvPr id="1026" name="AutoShape 2" descr="data:image/jpeg;base64,/9j/4AAQSkZJRgABAQAAAQABAAD/2wCEAAkGBhQSERAPEhQVFRARFhYVEBgUGRYcFBYXFRcYFRUTFhgXGyYfFxkkGRcVIC8gIygpLCwtGB4xNzAqQScrLikBCQoKDgwOGg8PGCoeHiQ1KS81KTU0LCosMjUtKSouKSwsKSwsLCwvLCosLiksKSwsKSksLSwsLCksLC0sKSwpLP/AABEIAHgAeAMBIgACEQEDEQH/xAAcAAABBQEBAQAAAAAAAAAAAAAAAQQFBgcDAgj/xAA9EAACAQIEAgcGAwcDBQAAAAABAgMAEQQFEiEGMQcTIkFRcZEUI0JhgaEywdFScnOCkrGyM2KiJTRDU2P/xAAaAQEAAgMBAAAAAAAAAAAAAAAAAQMCBAUG/8QAJhEAAgIBAwMDBQAAAAAAAAAAAAECAxEEEiETMVEFIrEUMkGB0f/aAAwDAQACEQMRAD8A3CiiigPMkgUFmIAAuSeQA3JJrIuMOmJzL1GXWIGxkK6i7dwjXw+dt6tnS5mzQZZOV5ylYifBXPaPoCPrVG4T9nwGGw2IkEQxGITrLyPpkKtchUuCFFrcyAe81EpxrWWssxVcrJbU8LyVfHcQ5lg5AsmInjdlEgBe62bwBuuxuCO41auDOnYBxh8wNwxAWdQBp7veKO7/AHDl4VbM9yzDY3C654iyhdaiw61T4qQbA8t72rCuKuChAj4rDyxy4cMFbS6tJGW5a9F19CawjqOp3WGWfTdPlPJ9ZI1xcbg8q9VUeizPxisswj3HWRxiKQX3Bi92Ce8XCg71bqsMQooooAooooAooooAooooBKKKWgIPjAD2V3Kq5jKOivspYMABexsd+dVLheEHDHXpZdTraw0oqt/pAkbqDc+G/wAq0PF4RJEaORQyOLMrC4IPcRVBzfgefCyNiMsmjSJzeXC4gkQFjzMT84ybcuV/SqLq9y47l9Nig+SVhxkYB7SgXvzW3iTztUJxhhoFwhVY4gJ2RADZA9yWsxtcjmbf2rlmeYmHCtiPYteLW3uUIftFrbMgOtRz2G48Kz8zYuR/bszSTVaQ4DDuumIsAAz6G+FNacwSxPyrXqg2bF04xNm6POHYsLgoOr/FJGjSkE6Sxu50gmyrqZrWtVpFYnwR0kYlxJgZDqdlJhl92vUBRdiw2DIqgmwBO1rb7bWtdBrBzlJS5QtFFFQZBRRRQBRRRQBRRRQCUtJS0BynlCqWPJQSfIC9Z/nebCW12uVYOjCx0MDsbHbkT5i9aHItwR41Ts0yX2iKRhYPELg258yVv4bVlXYlYoSXD7lGohPpSsreJR5QxwmPKsqzKtmNhJHfSCeWtDul/EEjyrxmsMeJ1wyqsqRvpjLsysjMFD6ZF3G5tvtt8ritpjnA0328DuKmODn95vciPdb+JbtE+J3O/wA627fT46bNqfGO3wc2j1h6xxpa9zff5K8OhzErHFEQrYl5AxmjPu4UBsyuWYGTs2IATnfetvQbULXqtLOTsJJcIS9BqgYjpBxhxOKw8GXhkw76esnnEKvvpDLrSxBINrE1IcIcZT4qbEQYnCHDNCAVbXrjkuSDpbSAfMX76GWCn5HmvEGOlxOh4sLHG/YWeGxsxOkL2CTYDmafZRmGeQ5ph8Ni2SbCP/qSRxqI7FSedgwIIrQcsK2dri7Mb7+B2olKmdDcdlSR6kfnQYZI0V5DV6oQJS0UUAlLRekvQCNyNV9pxHhcRI2wsw+pWw+5qwGs36QOJIsPh48OxOqWVjYD4U7z/MV+9K4broIwvm46ebissrNqf5Pj+qlDfC3ZbyJ5/Sq2OJ4P2/sa5y8VwjkS3kK9RaoWQcJPhng9PXqKrVZCLyjf8tk1Rqflb0pzVY6PM6GJwUcov3qwPMFdiD6VZtVeWS28eD3+d3Pky/pSwesqBszF7X5AoY2U/wBVRGNlX2LAu9kdjIuliL7He3iLnuqa6Qp7zongHb1YD8qjM3hV8FhA6qwBkNmAI7vGs0deiHsg15/pBSYhFF2dAPmVH9zUfJiVxHuou1F/5XA7Nu9FPxE8jbkL0/XKoOYii+iJ+ldZ3CIzHZUBJ8gL/lUnQlU2ucYJ/o2zd/bngDHqgNJW/ZvoDbDuI29a1sVinQqytiLlgZmV5pB3jWQBt4aSK2sGsTg6lpz4FoovRUGsFIaKCaAzfiHpRkhxM+HihQ9S2kly25tcmwtas04tzOXGtE7izIrh7HsEswK6Ba67bHc3tTriCUNj8afGaS30YimhWropJqXg7sdDVZVhruM+DsjOJx+Gw5W4L6nBFxoXtNfxG1vrULLhyjNGwsyMyt5qSp+4rXehzLdWInxP/qQovnI97+kZH81UDpBiC5njlUWHXMfqwDH7k1u12754PL6vTKiW1PJ24Yz6fCqTE7BJEkSRQzfERZ1W9tQANiN9zT3B5gQSUDMjksNP4gT+IWuNQvv41H4aPTGg8APub/nXrKL6mta/WNa/L7VpzScmz1em08YVxWOcL4JWTMP/AJzE/u/mTTPGO2h5pVsEU9VGSG3ba57tR2FhyuakyJP9h+jL+bVEZwzu8MAXSxZpN7FT1akry7tZXnVb4LLo7UTDZdGUiJjQOUGoqoU3ud7rY1EcSQMmHkCO1n0ppbtfjIGxO4+9TcGrRHrILhRq08r/ACqOzxbiBP2p4/sS35VOODYda6GS39FuUxx415FXt9Tov8l0i3y5D0rWKzTo2/7qT+Gf8hWl1gzzurSVrSClooqDVCvJpSbU2kzBB338qAyPjLo2nikkxUF5o2ZnYAe8XUSTt8Q37vSqeX5d3n8q+g3zXwX1P6VkPSnlEsuIWSCIaer971YFy+pjcg8zp07irq05PB0K/UXVH3rJPdCUnZxQ77RE/Uy1nPSSLZrjv4l/+C1rPAWXezYKAABZJFDykKFYk3IDWFyQDbesn6RV/wCpYom5BZbk/uLe1Xaf72crW2dV70u44zLAvAQko0sNJ8wQCGHiDTbIZveEWbdmINtrW537q0zjpQcvCkbsYkGqxZdVgRfxAvy8Kq6i3Kqc5PVaKx3xUnxgKjZEvigf2YTbzd/0WpKo7EzqkzuxsOpBJ+Sub/5isZG1qEsEghuBTLMx28N8ph/g9dsulLRqzCxN9ufea4Z0+lI3/YljJ8i2k/Zqn8EuS6K/RdejeUe2OtxqMLEDvtqQVp1Y70cxkZhLNItzHG4gseSM0YuR/UK1iPMUPfbzqtnmdW82sd0V5Vr7jlRUGqQc2IZuZ/T0rnXSWArsR+lc6AKpsuOgnnjELGaSV+13rEg/E5Ftu4Dzq5Vww+BjQkpGiFvxFVUE+dhvWSeOSyDgk9yydlWwt9KrmOwazDVqF3lKqNiCQxGnz2N6slRmG4bw8cpxCRgSsS17nYt+IgE2BO/rUJtdngiOzD3nXN8oTExNDJexsVZbakYfhdb94+YNRmH4JhVAhaV2HN2Yaj5hQF9BVhoqMkwtnD7XgrMvBC/DKw/eAP8Aa1VjOOEcUuJhEcXWx2ZWkBUIA4+ME6hZlU7A1ptFTku+rtaw2V3C8EwrFGjFtaqA7Kdi3NiAeW96rnGnBc3UlcKhn1ghwWVXXkUZbizb3uNu6tFopkxWptSxu4K3wbkLwoZphaeVVDJserAudNxzJJuT8h4b2SiioKZScnlnuKYqbg2opI4ixsBeloYk8y32NNpMuQ91vKkooBu+Unub1ri2XOO4HyNFFAc2wrj4TXkxHwPoaKKA8laSiigFtSiM+B9DRRQHsYVz8JrouXue63maKKA7JlR7z6U4jy1RzufOkooB0iAbAWooo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28" name="Picture 4" descr="http://t3.gstatic.com/images?q=tbn:ANd9GcTEovaRtVAw07JiQqRqQlSOzxwerNx6DCQQPutojvrKd3OHEX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20688"/>
            <a:ext cx="2143125" cy="2133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0960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Dovolenka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637384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Dovolenka za odpracované dni</a:t>
            </a:r>
          </a:p>
          <a:p>
            <a:pPr lvl="1"/>
            <a:r>
              <a:rPr lang="sk-SK" dirty="0" smtClean="0"/>
              <a:t>Ak nemá nárok na dovolenku za kalendárny rok alebo jej pomernú časť (neodpracoval 60 dní)</a:t>
            </a:r>
          </a:p>
          <a:p>
            <a:pPr lvl="1"/>
            <a:r>
              <a:rPr lang="sk-SK" dirty="0" smtClean="0"/>
              <a:t>Patrí mu 1/12 za 21 odpracovaných dní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Dodatková dovolenka</a:t>
            </a:r>
          </a:p>
          <a:p>
            <a:pPr lvl="1"/>
            <a:r>
              <a:rPr lang="sk-SK" dirty="0" smtClean="0"/>
              <a:t>Ak pracoval po celý rok v zdraviu škodlivých alebo sťažených podmienkach</a:t>
            </a:r>
          </a:p>
          <a:p>
            <a:pPr lvl="1"/>
            <a:r>
              <a:rPr lang="sk-SK" dirty="0" smtClean="0"/>
              <a:t>Rozsah 1 týždeň</a:t>
            </a:r>
          </a:p>
          <a:p>
            <a:pPr lvl="1"/>
            <a:endParaRPr lang="sk-SK" dirty="0" smtClean="0"/>
          </a:p>
          <a:p>
            <a:endParaRPr lang="sk-SK" dirty="0"/>
          </a:p>
        </p:txBody>
      </p:sp>
      <p:pic>
        <p:nvPicPr>
          <p:cNvPr id="30722" name="Picture 2" descr="http://t3.gstatic.com/images?q=tbn:ANd9GcS-j1iEjXcNwWy2CU454rtq7HWYhvwlkqsCHSbrB9sxJSp6mK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365104"/>
            <a:ext cx="3384376" cy="2148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7861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/>
              <a:t>Oceňovanie práce</a:t>
            </a:r>
            <a:endParaRPr lang="sk-SK" sz="4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Odmeňovanie zamestnancov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xmlns="" val="209046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Mzda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772400" cy="4464496"/>
          </a:xfrm>
        </p:spPr>
        <p:txBody>
          <a:bodyPr/>
          <a:lstStyle/>
          <a:p>
            <a:r>
              <a:rPr lang="sk-SK" dirty="0" smtClean="0"/>
              <a:t>Predstavuje peňažne plnenie alebo plnenie peňažnej hodnoty, ktoré poskytuje zamestnávateľ zamestnancovi za prácu</a:t>
            </a:r>
          </a:p>
          <a:p>
            <a:r>
              <a:rPr lang="sk-SK" dirty="0" smtClean="0"/>
              <a:t>Mzdu upravujú:</a:t>
            </a:r>
          </a:p>
          <a:p>
            <a:pPr lvl="1"/>
            <a:r>
              <a:rPr lang="sk-SK" dirty="0" smtClean="0"/>
              <a:t>Zákonník práce</a:t>
            </a:r>
          </a:p>
          <a:p>
            <a:pPr lvl="1"/>
            <a:r>
              <a:rPr lang="sk-SK" dirty="0" smtClean="0"/>
              <a:t>Zákon o minimálnej mzde</a:t>
            </a:r>
          </a:p>
          <a:p>
            <a:pPr lvl="1"/>
            <a:r>
              <a:rPr lang="sk-SK" dirty="0" smtClean="0"/>
              <a:t>Zákon o štátnej službe...</a:t>
            </a:r>
          </a:p>
          <a:p>
            <a:r>
              <a:rPr lang="sk-SK" dirty="0" smtClean="0"/>
              <a:t>Mzdové podmienky  môžu byť dohodnuté:</a:t>
            </a:r>
          </a:p>
          <a:p>
            <a:pPr lvl="1"/>
            <a:r>
              <a:rPr lang="sk-SK" dirty="0" smtClean="0"/>
              <a:t>Priamo v pracovnej zmluve</a:t>
            </a:r>
          </a:p>
          <a:p>
            <a:pPr lvl="1"/>
            <a:r>
              <a:rPr lang="sk-SK" dirty="0" smtClean="0"/>
              <a:t>V kolektívnej zmluve</a:t>
            </a:r>
            <a:endParaRPr lang="sk-SK" dirty="0"/>
          </a:p>
        </p:txBody>
      </p:sp>
      <p:pic>
        <p:nvPicPr>
          <p:cNvPr id="15362" name="Picture 2" descr="http://t3.gstatic.com/images?q=tbn:ANd9GcT6MEOfBXjaBmTj5Z-Tg69H6ObtaaD3KuA8pS5sCYuy_cYv_5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25144"/>
            <a:ext cx="2088232" cy="17849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0450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Minimálny mzdový nárok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709392"/>
          </a:xfrm>
        </p:spPr>
        <p:txBody>
          <a:bodyPr>
            <a:normAutofit/>
          </a:bodyPr>
          <a:lstStyle/>
          <a:p>
            <a:r>
              <a:rPr lang="sk-SK" dirty="0" smtClean="0"/>
              <a:t>Pracovné miesta sú podľa náročnosti práce rozdelené do 6 stupňov</a:t>
            </a:r>
          </a:p>
          <a:p>
            <a:r>
              <a:rPr lang="sk-SK" dirty="0">
                <a:hlinkClick r:id="rId2"/>
              </a:rPr>
              <a:t>http://www.porada.sk/t56527-zakonnik-prace-od-01-09-2011-a.html#257</a:t>
            </a:r>
            <a:r>
              <a:rPr lang="sk-SK" dirty="0"/>
              <a:t> – charakteristika pracovných miest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 smtClean="0"/>
              <a:t>Každému stupňu  zodpovedá príslušný </a:t>
            </a:r>
            <a:r>
              <a:rPr lang="sk-SK" dirty="0" smtClean="0">
                <a:solidFill>
                  <a:srgbClr val="FF0000"/>
                </a:solidFill>
              </a:rPr>
              <a:t>minimálny mzdový nárok</a:t>
            </a:r>
          </a:p>
          <a:p>
            <a:r>
              <a:rPr lang="sk-SK" dirty="0" smtClean="0"/>
              <a:t>Jeho výška sa odvíja od minimálnej mzdy</a:t>
            </a:r>
            <a:endParaRPr lang="sk-SK" dirty="0"/>
          </a:p>
        </p:txBody>
      </p:sp>
      <p:pic>
        <p:nvPicPr>
          <p:cNvPr id="17410" name="Picture 2" descr="http://t2.gstatic.com/images?q=tbn:ANd9GcRFCGEdkJF955fgXRkpJ4MZ_c3Tc40tH-3HH-siutrCLqmMCW5Pe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3268" y="4725144"/>
            <a:ext cx="1850847" cy="16783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1900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Minimálny mzdový nárok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467544" y="4437112"/>
            <a:ext cx="842493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0" algn="l"/>
                <a:tab pos="5745163" algn="l"/>
              </a:tabLst>
            </a:pPr>
            <a:r>
              <a:rPr lang="sk-SK" sz="2800" b="1" dirty="0" smtClean="0"/>
              <a:t>    MM </a:t>
            </a:r>
            <a:r>
              <a:rPr lang="sk-SK" sz="2800" b="1" dirty="0"/>
              <a:t>za mesiac </a:t>
            </a:r>
            <a:r>
              <a:rPr lang="sk-SK" sz="2800" b="1" dirty="0" smtClean="0"/>
              <a:t>        x       koeficient minimálnej  </a:t>
            </a:r>
            <a:r>
              <a:rPr lang="sk-SK" sz="2800" b="1" dirty="0"/>
              <a:t>mzdy                                          </a:t>
            </a:r>
            <a:r>
              <a:rPr lang="sk-SK" sz="2800" b="1" dirty="0" smtClean="0"/>
              <a:t>	(hod. sadzba MM)	</a:t>
            </a:r>
            <a:endParaRPr lang="sk-SK" sz="2800" b="1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331640" y="1484784"/>
          <a:ext cx="60960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321568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Stupeň náročnosti práce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Koeficient minimálnej mzdy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/>
                        <a:t>1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1" dirty="0" smtClean="0"/>
                        <a:t>1,0 násobok MM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/>
                        <a:t>2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smtClean="0"/>
                        <a:t>1,2násobok MM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/>
                        <a:t>3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smtClean="0"/>
                        <a:t>1,4 násobok MM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/>
                        <a:t>4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smtClean="0"/>
                        <a:t>1,6 násobok MM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/>
                        <a:t>5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smtClean="0"/>
                        <a:t>1,8 násobok MM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/>
                        <a:t>6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smtClean="0"/>
                        <a:t>2,0 násobok MM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78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Minimálny mzdový nárok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685056"/>
          </a:xfrm>
        </p:spPr>
        <p:txBody>
          <a:bodyPr/>
          <a:lstStyle/>
          <a:p>
            <a:r>
              <a:rPr lang="sk-SK" dirty="0" smtClean="0"/>
              <a:t>Príklad:</a:t>
            </a: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3805180"/>
              </p:ext>
            </p:extLst>
          </p:nvPr>
        </p:nvGraphicFramePr>
        <p:xfrm>
          <a:off x="1187624" y="2564904"/>
          <a:ext cx="7056784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088232"/>
                <a:gridCol w="1548172"/>
                <a:gridCol w="1764196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Stupeň náročnosti práce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Minimálna mzda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Koeficient MM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Min. mzdový nárok</a:t>
                      </a:r>
                      <a:endParaRPr lang="sk-SK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3200" b="1" dirty="0" smtClean="0"/>
                        <a:t>4</a:t>
                      </a:r>
                      <a:endParaRPr lang="sk-SK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/>
                        <a:t>337,7 €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/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177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Časové podmienky práce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212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Pracovný čas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Je časový úsek, v ktorom je zamestnanec  k dispozícii zamestnávateľovi a plní povinnosti v súlade s pracovnou zmluvou</a:t>
            </a:r>
          </a:p>
          <a:p>
            <a:r>
              <a:rPr lang="sk-SK" dirty="0" smtClean="0"/>
              <a:t>Týždenný pracovný čas</a:t>
            </a:r>
          </a:p>
          <a:p>
            <a:pPr lvl="1"/>
            <a:r>
              <a:rPr lang="sk-SK" dirty="0" smtClean="0"/>
              <a:t>40 hodín pri 1 zmennej prevádzke</a:t>
            </a:r>
          </a:p>
          <a:p>
            <a:pPr lvl="1"/>
            <a:r>
              <a:rPr lang="sk-SK" dirty="0" smtClean="0"/>
              <a:t>38 ¾ hodiny pri 2 zmennej prevádzke</a:t>
            </a:r>
          </a:p>
          <a:p>
            <a:pPr lvl="1"/>
            <a:r>
              <a:rPr lang="sk-SK" dirty="0" smtClean="0"/>
              <a:t>37 ½ hodiny pri 3 zmennej prevádzke</a:t>
            </a:r>
          </a:p>
          <a:p>
            <a:pPr lvl="1"/>
            <a:r>
              <a:rPr lang="sk-SK" dirty="0" smtClean="0"/>
              <a:t>Mladiství nad 16 rokov - 37 ½ hodiny , pod 16 rokov – 30 hodín</a:t>
            </a:r>
          </a:p>
          <a:p>
            <a:r>
              <a:rPr lang="sk-SK" dirty="0" smtClean="0"/>
              <a:t>Tento čas neobsahuje prestávky v práci</a:t>
            </a:r>
            <a:endParaRPr lang="sk-SK" dirty="0"/>
          </a:p>
        </p:txBody>
      </p:sp>
      <p:sp>
        <p:nvSpPr>
          <p:cNvPr id="1026" name="AutoShape 2" descr="data:image/jpeg;base64,/9j/4AAQSkZJRgABAQAAAQABAAD/2wCEAAkGBhQSERUUEhQVFRUVFiAVFxcXFxUYGhseFxcYGBkaHSAgHSYeHhojHBUVIC8iIycrLCwvFx8xNTA2NSYsLCkBCQoKDgsOGg8OGi8gHyQuKTAuMikpLTUxMC81LCwsLDEvKi0sKSwsLCwsLC81NTQsKSwsLCwvLCwsLCwpLCksLP/AABEIAFAAeAMBIgACEQEDEQH/xAAcAAABBQEBAQAAAAAAAAAAAAAFAAMEBgcCAQj/xAA7EAACAQIEAgcFBgUFAQAAAAABAhEAAwQSITEFQQYTIlFhcYEykaHB0QcUQlJisSMzQ4LwcpKi0uEV/8QAGQEAAwEBAQAAAAAAAAAAAAAAAgMEBQEA/8QAKxEAAgIBAwMCBQUBAAAAAAAAAQIAAxEEEiETMUFRkRQiIzJhQnGBofAF/9oADAMBAAIRAxEAPwDILt+9iWjfmAPZH+eNTbPRVj7TgHwBNGMDhlsoAdubd55z4d1P3iWAa2Z0O3oR66R61tppFI3W8mZbals7a+BANzoq66o4JHmvxpWOJ4iycryf0vrPkd6seKtkwV5TpOWQRtI8QK7t2c9sLcGbvzD/AN+NH8IFb6RKmL+Jyv1AGjXDuLpd09l/yH5Hn+9EYqt4zgkAtbllB1X8S5SRpr4VN4VxeQA5kTCufdD/ALT76ZXqWU7LveT20qRuq9pYbFy2EOZC7ltJdlULHhuZnyot9xtfc+v6vtdZkjrLmWJid5nSggFHRibf3EWesTrOszx24jMeeWJqiwdsesmQg5z6SCoRwoS2Q+bbOSrLG3aOhnx509jcIwvFOq6s6fww2aJA5k86iYdRmWSAJBk7aMDRbjd5LuJZ0dSrFTJzCMoEzInlXjlW/iLGCvtGG4RdVsrKFP6mRRrqBJME+VOnhVwMVZMpH5iqj0JIB9Jp3j91L19ntspVgACZEQsa6aU/x28l26GRlYdWF5iCJ7xttS97HH5nSijMiXsG1tsrqVO8b77RG/pUi3gGLZYXN+UugbygmZ8N6nYvHJ1mHdSHFpFVhrup13A99OXyrMXTEAAnNDK2ZSTPJTOvOgNjEcid6a5ODIHUlSQwII0IO4pU/dfM05mbT2m3MCPQUq6CYB4PEzXEWlZQrGJ21AJiurFsqTmMyZnbkB8qZxeDLAZCAdu7mD3d4qdBnwp4GWziWE4XGZ0i12FpsJG3uqL/APYBudUqsXnaNNpJ38qJrFT7uIoIz/bCFtAJO0mT3SY+lCcbhVYs9n2gYuIVIzakSARvofPaia2C3tE+n1+nvp2zhQGZgfa3Gh9AdwBG3jSbazaNuOJ1LBWSc8wfwXiM5UJlTojHkfyH5eUcqOKKr3FcILbZoPV3DDgcjOjDx+YHfRfhGMLqVczcTRj+YESrjwYa0nT2Mh6T9x2nb0DL1Uk9BTqiuVFOqtWkyKdItPIBMaSNxIJHpuK5tjurMOD49sFjC19XBUMGUDU5hpvGmxmo9RqOkRxwZVp9N1w2DyPHrNYRakItB+E9JsNfC5Lqhj+ByFYHugmD6E0dRaMOG5BiTWyHDDE6RaVPIteUOZ6Zhw3FdZbVuZ0PmNCP8768wONZ5BAmJG4BGYj1iN/GgPR/iGVsrey59zcj61aLWGUEsBBOh98ny11r2nsNyqQe3eaF9YqJBHftHl8ajY3BAlbg0ZdzG6xBB8Nj391OHEjMF1DTsQRMbwdjUpaqIWxcSXc1ZzOcNMbyOU7jwPfTly0TsSPEVEtXhbuC2Zh5KnloNvPl6CiKLrvoeVCCGGPSA4KnMaxGGFy2VYTIg/X50AweN6pldt0PVXf9JMT/AGvB8no/w/Hi7n5ZWgazK8ie7Y1W+kHYvODs6An1BQ/8gh9Kz9WcbbVlWmX5jU0uyCucdiTats4UtlEwPjULoxi+twtpueXKfNdP2ijVtauDb0DDzImHTcqfEhcL43avWzcVhAklSVDALO4meVZHxHHNeuvcc9p2zH12HoNPSr30nscODO9xibxHs2m1mIEgdkeM1nhrF1ljMQpI49Ju6GpVBZQefWWHhXAkxGEuvbZhiLHbKbhk7xpIYa1o3R/pVbbA27+IcJB6piwPaYaSO+RBMba1n3QTEm1fa4xy2RaYXW7lYQPNs0QOZoJjMbmARSwtpORSe/diNgx0mKWlvSAIjLaOuSrdh/iJ9DWCGAIIIIkEGQQdiDtFKs4+yXi2JZ2s5c+HUZixMdWTsFPPMfw+Z0pVdXaHXMybqOk22VbpDwrq261R2GPaHcT9aI8C4vnARz2vwk/iH/YUae0GBVhIOhBqn8X4O2HaVlrROh5qfkfHnR3Vtpn6qdvMrrddSnTfv4lsS3NzNyVcoHiTqfcAKdxl/JbZiJAG0xzj50B4T0jERdPk/wAnHI+NWJlV1IOqsI8we41XVctiHYeZFbW1bgOOIsK4uKDAOvgdRpIPzpWsSwulGAC7IYbWQDE+zO+m+lLAYcrmlsxLSezl2Ee8xqedP3cIGIJnQg6GJymRPrRfMVB8xJKhiPEc+7DMXAhisEjumf8ADVP6Yt/EI7rI+NyRVwu31CkkgKurHujf1rPeOY7rCznQ3WlR3Imi+8/tWfr3AXaJb/z0LPuPiWv7Ork4dx+W5+6g0c6S4rqsJebY5Mo827I/egXQMG3g3uZGebk5VAJIUAEgc6V3io4hibeGKOlpSbj5tGbIDAjkK6tm2hV8kTllW7UM/wCkHmLov0Ds3LC3L4ZmuDMAGKwDt5k7+tV3pzwNMLiAtsEI6BlBJOuoOvmPjWvWrceHKgXTTokcZbQ2youW5jNswaJE8jI086C7TAV4Ucw6NYxuy54MJcJ4JaODt2XtqUa0ucQO0SoMyOcneqHxX7Lry4lUsS9q4dHP9Mc8/kOfOiHRDpS+CufdMfmQD+WzD2NdieaHkeVahZEgEag6g8j3R3ig213KPGJ3fbpnPkH2kTo/wK3hLK2rQ0GpJ3Yndj4n4DSlRVFpU4fKMCTnLHJmWAV61sMCCAQRBB1Br0CuwK1jzJicSp8W6KMhL4eSOacx5d48KEYLjFyyYUle9TqvuO1aOq1Gx/A7V/8AmIJ/MNG9/wBazLdDzuqODNCrXDG24ZEr+F6aj8dv/Y3yNS7nTJI7Npyf1MoH71Dxf2ft/SuA+Dgj4jSoDdBcVOiof71qZm1ScERwTRucg/3POJ8fN3+YQVGotJ7M/qPOhuHw9zE3gqiXcx4AfJQKP4L7O7zH+I6IOcdo/DT41duB9HrWFWLYlj7Tn2j9B4ClpprbWy/H7w7NXTQuK+T+JL4Vw9bNpLa7IInvPM+pmp6W9ZjXv5++uUWn0t1rYAGJhFiSSY4i1ItpTKIfCl/EOwI8tKA8woE6edHLN6w1+6WBsWmy5Y1J9kHSYzR76lfZnwN8Pgl6zMHunOVaeyNlAHKRqfOjNuwxHaUHzM/OKlWsPdA0KDwgmpTUN+6WLcxr6cn21pV7hbb/AIip8gfrSoCYQE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28" name="Picture 4" descr="http://i.sme.sk/cdata/5/43/4347365/c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708920"/>
            <a:ext cx="1968810" cy="1312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5916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Doba odpočinku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621160"/>
          </a:xfrm>
        </p:spPr>
        <p:txBody>
          <a:bodyPr/>
          <a:lstStyle/>
          <a:p>
            <a:r>
              <a:rPr lang="sk-SK" dirty="0" smtClean="0"/>
              <a:t>Zahŕňa prestávky v práci, nepretržitý denný odpočinok, nepretržitý odpočinok v týždni, dni pracovného pokoja</a:t>
            </a:r>
          </a:p>
          <a:p>
            <a:endParaRPr lang="sk-SK" dirty="0"/>
          </a:p>
        </p:txBody>
      </p:sp>
      <p:pic>
        <p:nvPicPr>
          <p:cNvPr id="17412" name="Picture 4" descr="http://t3.gstatic.com/images?q=tbn:ANd9GcRxw9Fiq0fnWrpmosD6UweKsap0A3tCQYdjudd7aM2SlcF6OopJ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429000"/>
            <a:ext cx="1905000" cy="2400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2141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Prestávky v práci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981200"/>
          </a:xfrm>
        </p:spPr>
        <p:txBody>
          <a:bodyPr/>
          <a:lstStyle/>
          <a:p>
            <a:r>
              <a:rPr lang="sk-SK" dirty="0" smtClean="0"/>
              <a:t>Zamestnávateľ je povinný poskytnúť zamestnancovi, ktorého pracovná zmena je dlhšia ako 6 hodín, </a:t>
            </a:r>
            <a:r>
              <a:rPr lang="sk-SK" b="1" dirty="0" smtClean="0">
                <a:solidFill>
                  <a:srgbClr val="FF0000"/>
                </a:solidFill>
              </a:rPr>
              <a:t>prestávku na odpočinok a jedenie </a:t>
            </a:r>
            <a:r>
              <a:rPr lang="sk-SK" dirty="0" smtClean="0"/>
              <a:t>v trvaní </a:t>
            </a:r>
            <a:r>
              <a:rPr lang="sk-SK" b="1" dirty="0" smtClean="0">
                <a:solidFill>
                  <a:srgbClr val="FF0000"/>
                </a:solidFill>
              </a:rPr>
              <a:t>30 minút</a:t>
            </a:r>
          </a:p>
          <a:p>
            <a:r>
              <a:rPr lang="sk-SK" dirty="0" smtClean="0"/>
              <a:t>Nesmie sa poskytnúť na začiatku a konci zmeny</a:t>
            </a:r>
            <a:endParaRPr lang="sk-SK" dirty="0"/>
          </a:p>
        </p:txBody>
      </p:sp>
      <p:pic>
        <p:nvPicPr>
          <p:cNvPr id="18434" name="Picture 2" descr="http://t2.gstatic.com/images?q=tbn:ANd9GcTG04FHGs5bP3gyQKQ2tp_-zRPOC0qn75PfZ8xcxAgsHveZct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861048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7854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143000"/>
          </a:xfrm>
        </p:spPr>
        <p:txBody>
          <a:bodyPr/>
          <a:lstStyle/>
          <a:p>
            <a:r>
              <a:rPr lang="sk-SK" dirty="0" smtClean="0"/>
              <a:t>Nepretržitý denný odpočinok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1045096"/>
          </a:xfrm>
        </p:spPr>
        <p:txBody>
          <a:bodyPr/>
          <a:lstStyle/>
          <a:p>
            <a:r>
              <a:rPr lang="sk-SK" dirty="0" smtClean="0"/>
              <a:t>Medzi koncom jednej zmeny a začiatkom ďalšej musí mať  zamestnanec minimálny odpočinok 12 hodín</a:t>
            </a:r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99592" y="2132856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Nepretržitý  odpočinok v týždni</a:t>
            </a:r>
            <a:endParaRPr kumimoji="0" lang="sk-SK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899592" y="3212976"/>
            <a:ext cx="7772400" cy="18722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Zamestnanec musí mať raz za týždeň 2</a:t>
            </a:r>
            <a:r>
              <a:rPr kumimoji="0" lang="sk-SK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 sebe nasledujúce dni nepretržitého odpočinku, ktoré musia pripadnúť na sobotu nedeľu alebo nedeľu a pondelok (ak to povaha práce dovoľuje)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58" name="Picture 2" descr="http://t3.gstatic.com/images?q=tbn:ANd9GcSAMfJWo2Gybdob2jZFn5H8MD87nuXy0aBno65ZXWn8nCVm-W5W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725144"/>
            <a:ext cx="2457450" cy="1866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0121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Dni pracovného pokoja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117104"/>
          </a:xfrm>
        </p:spPr>
        <p:txBody>
          <a:bodyPr>
            <a:normAutofit/>
          </a:bodyPr>
          <a:lstStyle/>
          <a:p>
            <a:r>
              <a:rPr lang="sk-SK" dirty="0" smtClean="0"/>
              <a:t>Sú dni na ktoré pripadá nepretržitý odpočinok v týždni, štátne sviatky a ostatné sviatky</a:t>
            </a:r>
            <a:endParaRPr lang="sk-SK" dirty="0"/>
          </a:p>
        </p:txBody>
      </p:sp>
      <p:pic>
        <p:nvPicPr>
          <p:cNvPr id="20482" name="Picture 2" descr="http://t0.gstatic.com/images?q=tbn:ANd9GcR4eXbgzS_gku2SQ1bi17wHXvbsNfYPOT-iANIqXBs71yUhjc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1826" y="4005064"/>
            <a:ext cx="1328072" cy="1656184"/>
          </a:xfrm>
          <a:prstGeom prst="rect">
            <a:avLst/>
          </a:prstGeom>
          <a:noFill/>
        </p:spPr>
      </p:pic>
      <p:pic>
        <p:nvPicPr>
          <p:cNvPr id="20484" name="Picture 4" descr="http://t3.gstatic.com/images?q=tbn:ANd9GcQp6GW45TEpAFbzf_Dhko319t2A7Tjxlf5oApKHRRht6IU0JbzSo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852936"/>
            <a:ext cx="2638425" cy="1733551"/>
          </a:xfrm>
          <a:prstGeom prst="rect">
            <a:avLst/>
          </a:prstGeom>
          <a:noFill/>
        </p:spPr>
      </p:pic>
      <p:pic>
        <p:nvPicPr>
          <p:cNvPr id="20486" name="Picture 6" descr="http://t3.gstatic.com/images?q=tbn:ANd9GcSxDPXpC73J0r7diSEXUcHSk2fnO85oNXP-hv4t3MK_5ZwtVEr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429000"/>
            <a:ext cx="1368152" cy="16864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12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Pracovný režim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845296"/>
          </a:xfrm>
        </p:spPr>
        <p:txBody>
          <a:bodyPr/>
          <a:lstStyle/>
          <a:p>
            <a:r>
              <a:rPr lang="sk-SK" dirty="0" smtClean="0"/>
              <a:t>Predstavuje spôsob rozvrhnutia pracovného času (spôsob rozloženia pracovných dní alebo zmien)</a:t>
            </a:r>
          </a:p>
          <a:p>
            <a:r>
              <a:rPr lang="sk-SK" dirty="0" smtClean="0"/>
              <a:t>Pracovný čas môže byť rozvrhnutý:</a:t>
            </a:r>
          </a:p>
          <a:p>
            <a:pPr lvl="1"/>
            <a:r>
              <a:rPr lang="sk-SK" dirty="0" smtClean="0"/>
              <a:t>Rovnomerne – 5 pracovných dní v týždni</a:t>
            </a:r>
          </a:p>
          <a:p>
            <a:pPr lvl="1"/>
            <a:r>
              <a:rPr lang="sk-SK" dirty="0" smtClean="0"/>
              <a:t>Nerovnomerne  - ak si to vyžaduje charakter práce alebo podmienky prevádzky (napr. pri práci na zmeny)</a:t>
            </a:r>
            <a:endParaRPr lang="sk-SK" dirty="0"/>
          </a:p>
        </p:txBody>
      </p:sp>
      <p:sp>
        <p:nvSpPr>
          <p:cNvPr id="21506" name="AutoShape 2" descr="data:image/jpeg;base64,/9j/4AAQSkZJRgABAQAAAQABAAD/2wCEAAkGBhQSERUUEhQWFRUWGRoZGBgYGBwfGBgcHSAYHRkZIRgYHCceHCAkHBgYHy8gIycpLiwsGiAxNTAqNSYrLCkBCQoKDgwOGg8PGiwkHyQqLCksLCksLCksLCwsLCwsLCwsKSksKSwpLCksLCwsLCwsLCksLCwsLCkpLCksKSw1LP/AABEIAMQBAQMBIgACEQEDEQH/xAAcAAACAgMBAQAAAAAAAAAAAAAFBgAEAQMHAgj/xABCEAACAQIEBAQCCQIFAQgDAAABAhEDIQAEEjEFBkFREyJhcTKBBxQjQlKRobHwYsEzcoLR4UMVFiRTkqKy8SU0c//EABkBAAMBAQEAAAAAAAAAAAAAAAABAgMEBf/EACgRAAICAgICAQQBBQAAAAAAAAABAhESIQMxQVETBCIyYXEUkcHw8f/aAAwDAQACEQMRAD8A5EznvjHjTtIGI6i899/+OvW2M0sqzzpBgC/8AjfCbLSs35bOEGf0/m2CnD800xBM/d9Ovvt6YGZRYPwjrYXj5H9ji+tNhphgyg2Im09wfhPof1xlOmdXFFjRk1Rj5YkgsJuYv8hBnBXL5OYPWN+5/n9sJFFiCCvy3/8Av9cGKfHCDMkEzaf7m/545ZRO6PFYe4jkmEBUGrqw/cDpOFzjWQYESN/9zuQThjyXGyxAdZ9QCYt2BP52HricUroxkiYEQbfqD7fnhXTtCXG1poUqnDSBc3aw29I/b3xoagUcEbgggReTBFv5YYdKuRUxCqZAM7G8mdv1/wCMBc3lRqKos9AOpJ2JgXt2/TFqZnihYMgfPtsR/Bj3SpToUKTNzEknvEdIwTfLrSUTpeoIt90X/wDdt8422OKtfO1DrJOgbBV27BRG8SN7xjVSvojHyWKeTcgiCkkReNQ67m8Hr6481KVQXggReJiJ+Keo3/kY85TiGliVULHw+kbCNje98eK9XSdWx2MSCB79cTuy6NVTM+WZHYD0wPascbM/njJ1mZ7fz9/zxXz1HRohiQQLnYE3I7ggEb/qL41iqMp8g08rXlCDpbcj09Tbr+tumDfFuZaGV/w9FV7AQSQgG+5ibbwT6dcIOT4wUVoLfCwt1n9h7f3xUGTqMFLeVWuC3bqY3/3xm+K5XIcuZJaC/HudKuYJGo6TE3+KNhHRR0X5m5wKyPF2pNrQDxOjsAdHqoNgf6rkdIN8ZyOSpm9QvF40wNuvU4KUOV6VQStYISTpDQSQOpiIv/8ARxqsY6OWU5z2zRw2pSAD1czHXT4Pifo5C438U48jIulKhALKHPkHQwEQ6BYgm3UYoVeHLQaKy6t9JDGCO4Kj+Tjfk8vRrfZioaYLEqCZAMbme4t8sNpdjjOS0ihU4iWMEE+lp/8AjjVWQjcEEdD/ALb/AKYLNwfRUamiNUBsKgmFBMFjA8vzw35M5PKquuKjaZK+WCTMgDTJG1/XpGByroe5/k9nNoOMScddyXN1MKPDU01AVVhRDG5O4mB123xqzHF8rUc085RVw3/Ui4mdmW9trduuEuTdCfBLs5MXxjxMNfO3KCZYJWoVQ9KpsCRrU7xb4hYwfTCjjVMxaPfiYgqY14zhio2ipjdRfFUYsUMAF+cTGIxMMkqIJYLvfsb/ACFz7DBKmNLBfC1Hs5jvuqkaRab480uHuDI1R1It+uN9SgxAEwo2jb3PU4wlJHXxcTaNmVzcEiFaekLA/SO+/wDbFvK1vD8wCsN4MEfkBbbpijUqlRGqfS2KrtUYhV1SdgAZJ9O+MsMjrc1xLYeXiikAGkov8Vp9oI0x3B39MWVqG/hkhSIMgCe48u354Xa/As0iGq6VFURdjp9NiZ3xUp8UZDZz+4w5cL8Bx/VxT2hoTLsWJBKGem3yAuvy/TG+jxPMU7EyPxR/xjRwbnKDFRJ2EizD5YeuDZ6jX+Aho6EDUPl/BjCUZJ7Ov5YSVpArIvVemF0+U9YIJG0g+nfG4ZI0gRG3WLgExHz3/L1lopZFIgAAf0x/bFfNZIkbzf54WLRyuabqjn3FuG6H1bq8mTa4PSASJt+WAGfJAMj8O/ofiHbc++rvjoXFcipEFTc3EwY6+52wkcYUkuCbDSgMXiSYNrkQB3ti+N7KkriVMm48RZAYCSQRINmMHvtihWzoKQTfr3xc4TxApU1KBKpUIBEiyM2091FvlsYwCqVsdMY7OXk5a6N2Uy712FNLsT5QSPnv+fywyZTMZx3KBKVXRp1BQlwNjM3I6H/nGfo5yDVKlVlXX4aMQpJALNYA/kcE8ryjmKdGsyoKVYjSNJsVt5VHQ+uMuSW6MYdWDKhZEvQQLUqKgfrvcESe3eMZ+kBXBpgDyQdhbVPX5YuHhVankqOXdQlU1TUUEjoRBJ23YCP6sWOJJxBIFQZdQTAnYnfriOpKSotXP7SgMn/+KLFbhZEjs3xflhI1GZx0/K8GzmYy7LUqUkR1IPlny/mIwgZngVVGI0EgGNQ+H3noPfGvC+79mfImYo5g1QEq1IVZ0k9+kmNumNGbpFQoMWm46mb/ANhhv5c+jhqqGpXY0lF4ESQL6pmAMDuKCnpamKTFFPkqjSS24B+dveBjevJn/Jf4R5eGsSZDOrNeSNLaaYI/DquR6C17p1aqdZJJJk36/wAjD9ycy0qBpZoaqNUsFCnzhoGpSOo2IgyCsxirmMhka9NqlLXTQMqsxpy6ljC2Dwxte4t3NsRdD7Qs5LPVFgi6yLE9R2JNjv8AnhhynFKNVNJswUkTAIYbgbzIwx8NyPDsrQqLXSnXeg2moxpENLkaQATeJA3EQcBuIcnUCCaGYB0U1qMBSIOhoOsHVBMEeXe49YUoqR0cfNKAT5Wz/lajWAdT5YbYq0j56SN72MdBHO+LZPwqhXsSN5mCRO3ph24PxDJ0aZ89VswhkBlhZEhRInaxM7kDaMK/FKeq4iNgL77yB332wRtPZXJCMk5RAePTD1n+euPb0QNiPzHeNh1xrxqcZkYsUDiuuLFDfDEX4xMZxjDEHBqU3ntHT+emNebzJibSfyxfeoTcC23r88a+HcNatVHZfMT0AGPNUl2z2+JPHR44RwJqrogu7mLj9fYb/LHbuWeRsvlqYhdTG5Y/E3z/ALYXeQ+AAOld51Nq0DoBG59T+3vjpKDbHVwbWTOT61pSwj0ce+knIvna706ECjlR5woN37n0BsPY4VMpyflQoStU01SswSQel47gTbBw5mrTz2cpozL4lV1qjUAHGsssAyZhvTfe+FniXJ+YqZlnUgydU6hO946GCDtbHRKSRxxhYO43wMZOutyyGL+994jscF+FZMsQqNpqgmIMEgdQe+9seeb3LUUDaWfVEhYJif5bGvNqVgqYKxBG4IxzczVo9L6JSSl+joPL/Gak+HmAQ4gSRBO94+WGZqXbY4S+X8+c9RIdQtemQVYEgPvG3W3f+4w3cPrHw1ntcdj1Fu2MY9tMXNX5LX6Kebyg+6NwRN+sT+YnHPuYuHQpVQARpYmdyZHsImPbHTKhm/8AP7xgDzFTV1MxN1W+7d47z+2BxraJhPwcpyuVOt7SQlUf+xh8xc4C1MsZ2t36D54camUqM1QiAAjPH9IEwNQPQi3rhazdIu33iFKg+5ntaT5oG++N4Ss5+dIcuC8vLRyNOufGDVNR1JUKAKNpAImYtvv0xtzhNKjTqNVzyeIAYLAwSQAvm3N8G85xbhtRaKnMvTNFQqDzqFjc6SsE9LjGarcPzLgvnwVlDoaoIBTaCRKz1jGTTslNUKHG1enxOjTetUrAaP8AE3XXfTaBvB/Lth65k4T4qoFGqCZvBiO9/THN+IZlc1xYsGlHrgAj8IIAP5Lh043yZlsvTaq9fMACYAqGWPRQO5w5wtJD4uRwnkgpwjIutDRVaTBWJ2HQYReWsjSqVxSJd/KabDdRB3sPL07+4wc4FyfQzVFaq1syszY1LiDGLHI/BUoZmuoLEq+kE7wOu3bD4o49hyS+SVh/mbI0qWTSmzeGtV0olgD5FO5gXsoNsc/5go5PKVGbLk1lp/Z0yQYMhiSSbG5baxt0vjoX0j8MNbIkgE+GwqELMlRM7ehOOW5pqFRdD6qazIaJjpsO52HUEnHXdmDVGjhvNb2WpJAvYL+W0gRaxn84xd4Lzk4rqmlRSaNSIlMEgC0+W5BA36jp0p8Oy9GizOramUalJErYahMdoE9wLYscACNmg0KNJMeQlfipCSAD0drnaVPSMZOhuxgq83U6gcOlIh9WsGPtNBUKWPh6j6SC0gQPvCnzFzaVULTWmmtGSoSgaVFhTGqksAD7smCAPLEYMpmENS7UWkrvTqSZrmlAkETpBWDbWJ+Ezhe5+qa6FEt4JZTGqnqBhtf3WFklBHWVfEruh3WwZw7iDVaihwgSI1CmqxteQJ6bn54uca4MAgKMGBtH87/oR7YVuG53wnDFQ3zI/Ii+Hzh3F6danDkWi0CPe58xk39AIwppp2ju+nkpRcWIOZpAbTI32P6jFfBzi9PVMafKdtvkD1j1v2GAZONU7Rw8kcZUZXFmjvisMWKG+KMwjiYziYBDDRa8YZeWuHF20C4aNR6Edie18EqPDgIC0lqERFrX9+lt8MnCQgtKkjcL8INrTuceZGGbPWX1GMdBnIkQFB22wSy+e6MI9eh/2wEasTcW9sejnmVLgs0gT3n22/W2O1PE42shb+kTlior1M1lULNUXTUUegswHWRAMX7Y5W/MTCohIgpYLpggb6YEdev+wx3bN8W0blgNWkflvBsb/wC2KOZzyioJoLUPVwokbbP164JciHHjkcmynBcxm6y1hRYU1A0rECerXgCSJxdzPK9cfFoB7apN/QY6HmqzVdQpGQLMjHS62tFiDa+BTVQhGozFSG7QNPxD5TPuemOWdydnfxSwjijxy1naeWoin4beIV1Hym5BjeZ7nb5YOVKtwdtV47E/w4FUq5XSWBsSbxcH7p7xJHpj1ns1MGQRBg/sf51nDyaWzGdNlmpm+oFsLnHs40WMdSdiPYG1x7xM4sVs5CnT16+p6xgJxjOUglizE9DI/Y9pviLchJUwBmM7Uc1XWEAUho2Ct5WEX3nbF/6MskKuYarUgUcvqcs2xZhpUnpZQbdJPfFPhlfKxU+s6rrC/Ff4p+G+qYibXOHXlThOYyGWURlvtvPFVytTYeWwMwMdMdI5+V3I9ZfNNUdqnj0GpIjazVQLLTY6PiRRte5xW4fRWotWtVp5erl0oM5bQAWcTdVkkL0vfDBXz7Gn4i0KDobljWQKYiL6TN8LXP8AxV8vknQ5NaBzJCmorqQQPMfhANwMZqGxZaOacv1QmYSo3woQzR07/pOOscT5tyFddFRzN4JpuCpg3Eixg45Pw5dFWkNzrRm/9Qhb+l47mOmO/cSywNJz8J0nzKgZh6hYMnHRIyiJ3LnFMjlpp0q7vrMgEMTPpbEqcZCZpq1ECojgag1oIG8nb4f5bG/l81BmQrlnpMgK6lU+bYlrSpMTG2DHM3DSRTqJ5SrQYAkg7Xi1/wCDGe8ckbQpSpm2nzVSZYeADv29rgY57zdycjanyjBgTPhzcE3On/Y9MMS8HYSrlGUiZ7W22MX/AGvOPGW4FNLWGlpuFPl3lVsASDcAiP0wLlkzZ8fEc4yvDay+UgAzF2A6MAPlM/LB7g/DPAq1DVYofDLTTYAgHQ9iSOgKwAZ1djOGqpwL/EWo807aG+EAgv8Ai+KxiFn9MCs3ncoh8Qsxin4ULS1Bl0gMZqlVJiROiL7WnDUm+yXHjXWzdmub6eujUVToqsVCmpdSjeaU0MBqDqkknyqBsLhObOIU8xQKrVZmoVFVmqAefyssqVGtgWUnzCRP528rzBlYpqtKsFouXUH6uAGkSYZCZ8w2P7W9Us9kKiOjIwWo4dpRbkTs9F10gSTGn7xth1WzmbvQj5zgNal8dMiwa0Hyt8LeUmFM2JscTh+cZfLqIU7gEwexjrjph5fp1alWvlK2mr4XhoFMqkKqTMa1lBAkRJmSMLPEOWGRqFKsgNWrLGsjEhROmDbS2mCzGdjvacVlfYRuLtAfNDxB1na5/X/nAjMJpNvngpUQ02s6kdHWSp/Yj2In0i+BuZa/8/vgjo05ZKWzQMWKGNC430N8aHMEZxMTEwxHY6mfVFIpx4ZADMRck/29PXG/J5vUNY/xKfxLtK9DA9DhMzXGBJokSnlVyPxHY72g4ucK4q4qK1pFjezAC/5wf3xwLR1roeFrXBBsbg+huMb8vxGx9IN/ffC5n+JDSpSNINvQkxEjpPp88a8rnPEUtOzKPLtBJ6k9x+uLya6H42NmZzi6TYTJi0nAzP5whNKNBFpNzfp2vjWeIALNye3UesycVlroSGYztI3MdAb9f7H3xctoUZUes1RNKmaggVHILXugFgR1sTPsTjRSzC1xDCK0egFQDYBu8bd57YDVeYDUrGbk3UarEe5FtumK+fplPMkgGSt4gibgjsbx/wA4zWv4NnL32Esg41tJJI2mfaOwMLBnFfNZpY0M2lTMMehJJIPoSflv3xZbM+NRWtHnELUAteSA0ev7+2FniWaBEYUuqCO2X87nAilIPqD8Xe/S+87EbTgJneJg09C0xqY3fdjeyidvYb+s481KsWMkbSPi9BfcX2/UYrCg2oeC6uZUqs6Xm8WaJM/hJwRiW2kFOTOWGr58U3AKUvNU6ixED5n9jjqXGsnXesrU0o6EsJkVCDvDwQo9Iv3wF4VyWmVpUzWompWq6jVqGoQE1brCmW3iwxTelQoUy9bK16bs+iii5ioDVvZoLDSNt+46428UzjcrdhDjnKhqjK0qOXpJRpVRUqhW3josjuSTMYXPph4knj0qTlYpJqgyfO3XSCNRCgWmL39T2RGX+vNk2GYVlp+I7pmarKlgxUktaAd8cZ41XNfMVaiFnGtiuo6n0gnTM3ICxOKSJfR4OfJIZeh3Y6mHreyj/KPmcdry3DeIaQTm6JBAN6Pp6MPzxxWv4YSaYYagNUm2r7y26AwR3n0x2jgnOeUOWo68xSV/DUMpYSCAAQRiiUC14/VKswzVLQrBGcZWpAPSSW/tg1SyOYr04Nek9OooPlpxNuhnvecDqmYy9Ws1b68jgEaacKyJY/dG5Ikyb4JcM5ho6WU1y7ICxPhMvlBFgoXpIsL4mr0zS66AatVDAIYNOpodW6zJAQDeVDAj1HTarmuOU0aEXzfh1EqPztUI9fLvAO+DHMOZNVteXRywMVJpMFIET5iAPRo3iJgYReMII1J8MaWJ9xAJ9DA9tPfGDVOjpg8ts9cS4hVUB6lQtrmOtha4P5RitmIemWcQ4KRqMDzagRJ2+Hrb2wZ4dmvrdBgI8aneIFzGnUO2tQAT0dE/8yMAuK0adOh4IOqoSvoN2Mwenm/QY0qiZTtFjgfLNOqlQ1dRdRW2JEFUVqdhY3FSehwr1KLUnN7jtET7/wA64dOS+JLSoVhXqBFIZaRJ3bQwdfl4ifwYA5rLqkkLquImPjOygC0fePeBjS6OdQs0ZTieoBSfDNjqBj8iPgPr64cuG83PTLLmCfBjT4u7yRBV0B+0BvezRcHCLwnhwrVYqStNAXqt1VFu9+/3QOrMBi//ANtfWKjLUVRqM01FlAFlpW6AQFPQj1OBoE70xtz/AC4PCp0ssVXLnVVru7IwKjT9qjMNRAQEeUSCQGF7844jSVXPhlmpyQrFYmO4k3giffDVy9zE1BimY/8A1ahIFhNP7upR1gEh0NmBI9yPNHAqj+RRRoZOmNRI06EciQ4k628SUgjoQN0OBaIZzoYsUBfGgjG/L740ICUYmM4mGIba+SydbVVo1fBYAk0qsw0fhYA6iRtub4rcPzTF1trgyI2EE7k/dB2ne8GMBeH0mVjq+CY1rBFpMyD0u3cWwTzPHKekFjqnaknlUf5m3Ptt6Y5ZR8I3jIalz4FMGzSdLECVFt527YvcP4uxSooRUamF0GDFzpn1gmenxYUstxSo9AEwqh40oIAWBb87YZeH1/FpuVknwpjpKspAjqbYlKnRbei0teFYt1MtAhfN6E/yTGKmYr6SQsW6E9hO52NwZ/eMLeb4wWNrgb+byiNyR8+mPNTPGEZoNvNqsJE2+YB/MYqxVYcel4hDDzltK6pgG8C8/jgR3OCtHh4MpUAquP8Ap09gQBZnmFkRb98JtDiBJuQF0g7EKIu0ATfSGj1A9ItHmas7inTCrTQ+ZKY8sCzs0b97/wDOAdMZ34pSWolN3pnX9kadNfIqtYefqQ0frthH46ppVmpk3Uke8dfnY/PGniz6KjAWIYkek3GL3PDB3o1xtWoq5/zCzf2wqs0X2gfMVTE/rP8ADhj5AFLL1vrGZpV20gGlppMyyd2+Q298XOQ/o9bNRXzIKZYXANjVj9l9evTHRuM8bfXSy+TOkkgM+maaLFhMRPoP74pLBWwV8ssY/wBxczXMPDqlTxGoZrxJnX4NYOPQMpkD0Fsbq/GMhWNJmo5kml/hsKFbWswT5gJNwN8GM3n6utaVOs6imPtXem2uoZ2Uxeb/AAjHrgK5pqz5nMM1DLqCfDZrQBdjquAACTthfJcqSH/T4wzckv8Af8/9EznLmzK5bJ1qWVoVqeYzVmerSdWZSfO2t/MxiR/qxyAVVA1LqVhaPSILT6zERhw5z48eI51qutqag6MuD1S4ECxBN2JBJ8wEWGFPi1BgZJRgPLKERI38sAgkgm4E41Xo5GVKde97g7j9sd0+jfwq3D6R8NCyakJKibEkdOxGOJU8nZdSNDHyupBB9Ox/MY6L9F2XzTrWp5XMpTCFWZXp6iSZEwfh+EAi+2L0JHTMxkJRhTPhGDBRVmYtYqeuAXLWcziU9OcovrknX5dRknSCoIiAPTdfXHmlxBi4oNxFWrTJ8LLqQF+EiW8s6pEyTNoOKWf4yn1g0a3EMzRdd1aiqRMN8QB2DAX6CfXC0UOFN5/2wjc5clslN62VB0kTUpAbd2X+494wUzRp5fyVM5XryBIZlULq+E+JYqDIuDEn0wH4pmcpQCeKuZcVCRC50VIjcEKwM3iD23wnvsqLcXoQOH8Rak4ekdL3CkREneZtEHr1g9ME6+beqpPlV1hHMQemlh1m8W7DDPx36PaVaiuYya1EXTJowdTDuusyD6denqjKYNLfYqwO4BJ/WCPyxEkbKSlsN1uG1BlxlyKQYA1xVJGmC+hwaosZ8kHrpA3gYC/W9dLwi2nQIJH3gT8XqVNv8uGJMotLJVFZXYioKgUMfujSzRML/iof1wmcJjxTUZfs6Y1MO4Ngn+okL7EnpgWzNvEs5+v4FE0FjVV0vVaLwJNNPa4qHudH4cAtWGHN5RqzsYVVuXqdTeZ36giwxVySpWdcvSKU1cwatUx6yTsotsOuLTIlGj01VatPW0lh0B3e1/ZlE+6nvhr5SziZvLnK5oHTS8wgkE0dV4Pekx1D+lnXrirk+N5XIk08mPGrEEHMuPLqAMCnTNgNxqN79QcBMjxM5fOJWLhgGBIuZpuPMD/pMR7YRJr47lyT4i5Y0KaEUiLxrAMSWA85UX9RPXA7LjD3z1kC3nrZ2AFIp0W1klqcKsADSAykNrPViL9EWhvi4slhGMZxjTiYskO8xZKlR1vQV0SLSwJJJQGYnoWI6CMAskitWUsGcE3mBbb9h3w18zZ53pVDUgsQYaANtB+GL+UG49cBuXKzKxaagiPhphu/Ug26jHMn9tmqWw9RKAeEBtEj32k/L9MOfDMsmXpiFbU4mNzte56W2/vgCM0CC5c7XmkREfLB/hWdp5hR+JJAE3g2Bj5dRiIlsUudOAKqirQSzmWiREkGwnudgBHrGFao7eG2oEaWmD/scO3N/FAVFKmtUqos1Mr3jrJ+7/c4Sc0Yp1CdXxL8XxdBcC3XDBG7JZdtSnWsEiQSLTINvabeuClPgviKT9bo07BSHcLPlW4A6SP0wM4dnkOhdSjawSSOpAPXrhn4LzDQWnpOZQMzEx4GqbAT7mDb274Em3sbaRQ4hyqajyM1lbgf9a+wvEYYqPJOZqZfJMuWFcUfElKjaAwLSsgkGDEx29Dh14DyrJ8TMCk6wCiGgFI9Wkk/6YGBX0mcWautHJZRBVq1maGU/BoiYIMd5bYAHvbVRpEOVm5OP8SZ/CXJ5QOo/wAP6yJUdPKpkDFPiHMfFKJipQyKejZkA/kzg40ZfM0OGUzw7K66/EK4Ku1KAVqMpgl2soWZAuYuYJwhZqvn+CZmpT10zWr01LNaowkmCGYag0zuL2N7Yu2ZHTOF8a4pWXVToZNh3SuHX2lalsJ/0nc8cQp0zkszTy9I1VDN4LMzaJPlJJgTp+Y98dC5T4fluGcOOZNN6OqmKtbxDNSQDCmwEyYAgfFj545h4tVz2aqVmBL1WLaQCYHRR6KoA+WDfkDHDOKKAFqGqdMldLAAHcC4MdbjvtilV0VGJB0E/iMqf9QAi/pHrgmnD80KcNTC0wp8zaFgGTOtiDudp+WAyZNmbSok39oHWTaMSiiwtGpSIDKSp283lvs0rb5gj3w+/Rlxc088oqLoNeaZMnzGCQYN51KBM/ewk5PIurAF0QTvrB033Ggkj5Yv8N0o9N1rKWWoGXceYMnp13mAcFgdt5ipvTceBkabkoW8c0lYozNACiJJuzGbYTn4e9Ko9fN8NzWZrOS2s1VdZiw0UxAUbQSbYcsvzzTKswjp5RUvePxAAgG1icCR9JGXaqyPNPSAQTWUBp6CYvfBpvsZqQZ3P5YzTORZWhQCQaikQRJGpIPaAflijl+XytLTnMlWr1VLaa9F0NQi+mWLdNvNq9sFavO1ESQA07as0gn5ebCznfpZCMV+qk265hiL/wCj+XwaZW0i7wnlzO06y1KFastMkF0zFhE+ZSAxBMbEADsemLnPfJH1hfGy401wdRUWFWOs7B/Xr73wEyP0rM1RVGWVSxifFYx23GDB+kJwWDUFgCZkiR1g7A/LvhOUVplKLe0KVMa8lVLVdHhzTYFWnU/hhSYvM0X9RqAwr8W+xAoKbg6qh7udl/0KY/zM+O6+DSbSTQVvGKszBAZIGpGY+nQ9Ol8cZ5s4OlHP1aZ1ijrjXcxqAMyfihje8mD1wRVEy9geoFampZyDG0TMW/OCMUGibbYuBoUqV1QW72PlvI+WNx4DVMEKokAgah8uuHaXYn93RQo1IYHsQcXc/pDEBTN5k9zII+RGDfDfo2zVemKimmA0xLNNiQdlI3HfG/j3JWcoIKj6CpaPK15K3uyi0KeuHasmmEeIcQojLZavWy3juVpwSxCWDIwaJ1SaQgEX79Ck0xDbRfbt6YeOB/XGyKDKkBgvUpJUVXI0+J5QQ0nobWwoZ9KgzFQVr1RUbxLgy0nVcW3nbCgD6N+rGcYjExqQOvM+RS0U6YKmGTUzOqtbVVqCwYgsAvdhExZFqtVpEhXdFJswJ0t2MiOkGPXD5zLUZZo6wmqD9Xo/dBvrqVACzv8Ae0jexnaaLUlZAh0zBsf8JogaQ0eUyRHSTER5scuVI1qxd4VzDWC1lNV7pMkkxBAO89CfywxcqZ6olbLVHmK1YoSPhIIKj9Y/LFFeVQC3hkqSsOjfEqnqp+9eD6mBOLnEM4KFSgFgLRKHUPgJBB0uD8JsBPr8iWm7Q6EjM5xy7HU0kk7nqZwSTU1FFMlqjkzMnSov/v8AIY91+DoSWJ8P+k3Vp20sP56YI5DhjV6iUqSl2ACQvxSI8ydCdp6AXJAk4tyT6JWuynk+GFTqUGoCwVWQw8tb5ET+bDbHaORvo5p5dlr12FSsFUqrQfCMDUZMkmZidhtfHnhX0U6Sr1KiMwBGkIYg9CQ41ESTqgXO0AAXs1ykKd3zCgKDoYg+KnswkuPRgfWcUk12LTDvGuC080AtWl4qqZA1sAD3hSJPvis3JOV+yb6sCaIHhjW0LBmI1QdhvvhZ/wC5lOq9Gq9TLs5IdXUshqoI8xSIJkqJ2vIjbC/n+Q+IZjM1Xy+foElidFPM1JUCwBCLaBAPri8r8Co6BxbkbKZir41XLN4pgl0qFWJGxOhhf13xb4XyPkqD+JToL4m/iOWd576qhJB9RjmuT5F4tqKrxIahuqZqoSI3kb29sTj3/avDkRsxxTSGJAn7Q23MFZjYdd8JyXoKs2fTjzTqYZKnUVQi+JVE3Zt0T5DzfMdscYo5t0bUrEHaRh7Xg9DM1fEqPVrvVlmqDSF1GZYgnVf2jAipyrT1lZqASLnSYmSOg7dDjPNeSsWDhxWoP+vfQbBRve06fSf9sCFqENIJBvcWP6Yfsvy/SPhGhQ+sM0qSXKxpgMxQ9puSRGCFDlChQRmq0xWdSkooKooqEAHUwLuBPxDSLj3wKSCjn/D85V1jzufTU1wLkb9gcbMkwhDpIAqjU0zIJBHzAU4dOA8VpGvVpjK5ZNNBqqEUgW1KqtGp9RIgnDBxrJ0lWGy9FwdXlKKtwtMiGphTJZ2E9IHrgbCgTS4hS8XMUzQbWi6tVzARkLGBsGuRfaL3xzriWaLuWiJMR2gADHcOG5s1/DqAlabJD02CFCeq6iNcrO2xj3nmXGOTmp5qsrQtJX1Am0qTKgD2MdIg7xgVLY3bQLy3HQtIK6amGxtt0364GZnM62L/AKdv9+uDPC+Tq2bqkUBNMMR4psny/F7LPyGPHNXAqeWdVo1vGBWHYC2sHzKGHlO4sCSOuKSV6E26o08J409MQukAGSSDbqTv6fni/mecMzmYpKq+chQFFzJgCZ9d8AJ0rHU3Pf0X+5+WCvBaGlGqvILAqpG6p8NRl/qYnwl9Wc/dwml2PJ9DZR53zdGmtHKaaqoukOVLExYsDMadUhQR8Kj1wA43xCrXTxKlqswy+XSWBBDgxb1WTtuBbA/NVxsxanpAhAsqskz5ZBMWuZJOB9Sk3heJLXqFZmxgA+8+bAtjbM0PFA8pKkST0P3Qd8V8xXct5yS21zO2CnDsh4qmUYrANoseumetwdOx/I488N5Yq18yMum5vqMwFidRiYEEfMxhpqyXdA1My4sGYfM4tV6+vdzPmJUkkSNo6Xvj3xTgdbKVdFdCpFx2YDqrCxHt84xrr0m1CmyjVAUR63nsZn+RihDNTpUKmWo0q9b6u4WnpYqzKwdqrMSF2gOLk9IjrhaYAVGAbUNRhvxCbGPXfDlx6vVpU01ZSnWy5DMrOjnSFiiv2iFYsgYXuHWewSaG+FETCOJiYmLJD9es6sHSoQ91pkAlqhk65keYEki/cnrhxymSp06LJUUSoD14AvUZYWkpMwQpBO9iJsTjSvBKVGuc0h8QABMurWSm5MQ5+7EzPUbXgHFDS1dlJ10skDVdj/1cwxOp29AdQA7g9AMctGqB2arLRnxNQFKHbUNRViJ0A7iCRMEiSB0wB8cOBWZWDVJ8wDeHUaSAnmSCYi/TbFnnDOsWroIKBKZkiSWLamYHpedsFOWuGmtQ4ZRCkyczUj21Bf1OGoqgbBGT4WaxCZdDUcsgFOSyh4k/hGkTubC5x2jk3k+nkKc2qVyDreBYEz4aWEKP1ibWApck8pUuH0oENWdQKlToP6V7LO53Y3PQC3zDzfSyKo1Uy7sFpoPiaSAT6KJuflvjeEVHbIdgn6W+OCnllQVtNV2BSkBd4IliQQVAFvWT2sJ+jvL1c4viZhS9KgR4dXURUqOPipg/eToZPp7Da3JFbiHEDWNQtQqgO9WR5E6UUHRtwOgF9wcOvMPOGW4XSWlTVdaJ5KI2pqNi3W52G7E+5wabthvor57lyvmKdarmXp5YuPMXPlSms+HSswAW8sZ3ZhfHJ6eWqNXFKhVFardJy5eCGtKEhTY76Rpg74J5fKZ/j2YOuuDRQyxuKVIHYCnaWN46mJJx13ljljLcPp6cunmI89Rr1H9z0H9IticL2PJlP6NPo/HD6RerDZmqPOwuFH4Afe5PU+gGOc/SbxoZuuxDfZo2gdQ1MDzMAOuolvb2x03nfjpo5UpTYCtXlKctBiPOw9QDAjqw7Y+b85UNKoV1zpO4kGeog9ZscElekC0NPJFE6tNh4TyzaZ8h6qTtP7YtcyZNs14KUSA5YBVVgQTeZI2K3M9gcUOB8TSilOmzKBU89QEEltVkUkbQJM+owW4Ll6dCg9XKzULuaaGoIWFA8aNMGCumn0J1HGfmyvFBXh3E6KUKlOgwJQ/a1T5Vdx1n8LQQAPc74nDONpWEVHU6QQzSAHpkfaU7mzL/AIiAn7pGF7PUctXIktlnJJaAzUXMXO3iKCLg3G+2515EDwnApkzpcuxaS0wCZAuAdhNjOGBcylSmldtKBoSrTZ1B1Mopka4N4hgYA2Hti9zRxtdKFQzFRDLp8xY6QsXi2mY69owP5OWnTq6q9M1GcNTDMTYeGxjRtDgFSfb1wrpxU1KzNRprTFQj7PV5VlYtq6b2OwI7YEgsfeAx9UapVbQyLVagyianhNo8VwpMaiToDHrPz3cY4lQz2WptBVapK06jgfYuPKA4BMoTHmvBYkbHArg1E09FSoytVUEBQYVgY1CLSIAt+I9jY+3CJ8WpmsxTGUN6dGVWknYFlsN2UhZJBM3jDASM7zZVp0/q+YBL0fsvAjSh021VWB1VO3hrpUxJN4IGnx5mrCrXioQVABsqqJsFUQoA2UQB2w3/AEh8IFbTVpCXVjQqQCPMoBpm97odMncIDscJ/F6aIiItytp/PW3rLWHYJ64euhbQaH1bMtqMawCSrEjUb7lSCR3gg23GKvEs+iMrUtJGtQAPMiinTSVUm5Aeq8HcxMkmcF63DlyvDWWooNWoEZwRcMQfCT00Jqqt66QbMcL2Uy3/AIfVUDaKb6vKNxUVQDMjZlp/+sYlIbfTDXFXp1EC1qYRiog+p7Ps0fhP/OFZ8vNMQywHc79IpgGN7wbemLr8FqlA8l06FQTECn5ipi32iiffte5m8uwy9Oq9IpSNSsrAA+VyEBhjuoAkC8EEdRhxWISeRSfOVsqQAF0x1AIJN733H9sW63MnkSqmqnmFOlWU9BBN+ovGkyPe+NTcDVkqoq1Fr0/tVV1KtUpR5/KdmSNYjdS++kYDVzCovUST7tEfoB+eKUULJ9HSOG/SPl8zQalxGkCQCQwEqxG0Aeam09Rb22wm8Jy81r1F8NDOszpE/eiJ8qhnj+iNziixNNdBCsrgNI3BgxDehJBHvhn4blquTywrrSSt4gZK9Mgt4VNhILhCDSNRSbmICC9zhdAVuaKqpP1XOGpl63l8KXDKqadKurACAfhMXj3wuUcTP1kao5pIUQk6VJLFR0BY7n1xKJxolRLCGJjEYmGSPVTibKJRxRAMzV+Fla7JpP8AiC5GM0uL0MxSrUEVsq1YiWKlqblSIOtZKggRpMgDbCVxLmFaraqlI1G6F6jGPSAAI9MWuCZnNZlxRy0Ul3YoIVB1Ym5/uTjnxaVs0TG3/unmKtSopRXSoIV1IZRsLkbCRMn1scdH5f4SmUo0aawWRAheIPdh3AnpPvgDwLKplKeimSWN3qN8bnuT+w6frgp/2ywF2NvmfyxEeSKNMWCueK3EXYJkkZaYu1VGTxG7ADVIX9T7bo+Y5O4hWJq5nXTEQ1XMFjUgdAqyQPQRh7TnFgRrVlU+om5gbxJ79sXafNFMrrlosNjcnsevf0F8X8kWTiDKXMD8P4PUq0pYlj4TPT0+ao3mq6DfSDOnVcmOhE8azGYqVZZ2Z6lV5JJJZiP1JJOO+txWjWBVmR1YXViCCOoINjsfynpicM4NlcuQ9GhSRujBbj2Jkj5Ri1JCwNf0e8GbJ5CnTqDTUctUcdQWiFPqFC26GcMiVcUWzM4UfpI5pXLZYUg0VK4IsJIQfEYJG/w/+rti8gqkc+555qOf4gGQ/Z02FOkP6Qbv/qMt7R2wp5nLkVSh31afXeP4cM/L2dBLhG1VIlFZEVSfdTOPPMdMBqLOAH1iYIuJFzH5YjJ2SDqvD6tTMkojEBwoMWhSALm2ww8cWyWa8OjQytNvLSDM6qSFLu7EWEAwFvvb54B8P4z9vUpBV1DUFLM1zJO2389cNnG8woo0w9FKh8OkYY1dIsVNqYO2k74nfkaFKty/UVZqoytYlmqIWZhfV4eolREj/nHnhKVatKort4YZQEP+qe+wgC2CSshGlMvSoagfNTNQMZDKD5wLA3te2LPL4oZimRpE0bSetvi8sR364QHnlLh/jZpdKkJQgVNRGpoBgkAyCxm/bc4U+N8vvw/MaaolDq0MD8SiIb0O36jHQuBZ9PFei+qmKrLoYKQGZSCACZ1T7/lgN9JPFKVRloAn7GZaJGqSCkRMiDt074tdA0A8rxcRqKk1FMKxn4RE3G5MsRHYYYVzdOoqU84viKD5R54SRaDKwIAJWLg/PC7Qz/h0FFypWxJYCSIgHQRM9iNsNHCeYqVCifErNSJqEWOYAkBetO23p/bEDCXBKlWrSrHN+GpYK1JwoWVUEatyIXXpBP4iJi45xx/h9XK19RQFFddGoSo0fDTbsYAlTvuJBk9PyXHqVRWl0rotNmb7Wo5hmpqAfFRYknudsLdXNt9WrVs065nU0LpYBkUfEGVl2MjSjCJBIjc1dMGrFLiXMjZkrrsoJZ2ifO7eZ4H9ISmFP3VA9Rdz/E/ACaAKlB10hWnSUKUdQIF53Em4MHcDBjO8kg1TTy7qwAl6KtJHfUg85glR5DUI9MK3EuBVKZhiCQAdMwRYCyN5h5QtyNhthabDdDJkUReHuyA1aXnaGmV+0ygAYKRJWSbEAwDYEgLrP4M6HD0G1IFcEqbKQxXoS0EEXt8sa3zT06aqlQwbGiJgA6SZ/ESyqbfhF9saKeVrOxDMVMT520kgTa5k9bYqhWeKfESlcVqS+EVYMiLMKdwPMSYnoSZ2xZqKGreKKSaausmmpJFIfeudtIOoTYCO2C2R5WNIUqtZvCDHTNTyKSezVFmNN9Sq3uN8XmopSp5ynlx9rlnViTp8IqjFXbTUnWwbTBcmQSVVTbBd9BRR4fy+1Kn4+kVzSZWXLmdThtqppL5xTssG2qQbLGqhzNxBPGqHLO6rXAask2VydbU5EalV9j8rxj1xbmhjmGr5d6iVKlMLWeQJYqoqaABKKStryOkC2F2cUl5YjIxvo40DG+jiiS/GJjE4mGIG1t8HOBc41cqmimlIqTJlTJPqwIJ7XwCq748YiUVJUyk66OgZf6Uv/MofNH/sy/3wTy30j5VviFRD6qCP/aSf0xy2cScYv6eBfySO2ZXnDK1BbMU/Zjp/+YGCNNaVQeUI438pBF/8uOB6sZp1SDIMHuN8S/p/TH8v6O8vwmkSCVO9xqMH0IJ/PvgqGJFscFyvNWap/BmKoHYsSPyaRg/wj6S80HC1GRlNpKAQeh8sdcJcUoj+RHX9YVSzEAAST2A/fHEeYs6+fr1K0hRq0qGMaUjy/sfmTg1zLz9VfLtQdER3PmCsTCg7N7kbC0b7xhe4DRaC5tTMgmYIiCXH+Ux+eNFaVik70e6GQ8L4WOsAkG6kdjFiB/U5A9DgZxzNGpWZid4jsLDb0xd4pVKkr5S28D4V3gmfiY7yScVxwh3pmoSALnzG5A3Mj1hR3JjFR9sl/oIUsotRxVJMuA28Cdm28zHUDYfnh8qcKTNUaTVSy+FK6VcUwQ0ONRGqB8dgC1gNzhE5dzQU+CxgMQVYmL21JPZgIO1wMNfLfHy1c7rI0MgPmSDZ1/HpI1SYYCdwcLpgFK1JUoVKd6a6CYAII7PpY6xf/qV2HXSgwi1ci4OpSdLhjp2EsrAAHoTex+Uxhm564kaIp0EWVJV2nzCptpcn75YhiP6R3nFpuDIlD7Ty1fNr6qIAaopBkFKS9DPnbSNsPYCNwjPvTapUZioo0zppvPxbIIiJm8mME+IItXMVTGsVK9VpV/Lo1mD1EtOkG2K/EsoKpZUFSEUVKlidCaoUkMZgKwbcmWA22GKPqzsZfxEOkjaGINiIuJBBGxwLYhpbl9KlWaLVFKSq0yDp1D7sESsHzEGRbrOGXN8n0HoJSupgO0GFf+tlSfLO1RJAESBhWXiLU0p1iWVGpq8oxUgSwhXvdXDU9JuCAQQDgvyrzoc43hVVisJdSshGjdyReg6i5qrYgHUDbAl7HaKrcNOQyeZLroao6ouh9RamnnY6xNiWQT2OFalzCKRpvSRkZjqdzUJJ6WiNom83OPfPPMIzNcLTYtSpAojbayTNSrA21sSY7QOmFk4aigyHA85hhmg489QaUdbGCwLDSLHUBeT3HXFzK85gNkaS5hloUwPHFRJBOol5VdWoFSFWNr7b4QsTDwQsmOqcx/8Ah80Scp4pdPCAoU9WmTr0g09MRps17GMWqvOOjMUHWuiUzlwlXwKQBDlCHJUKAzByGUzAAEREYQJxJw8UFhatxvVlhQdS5V2dXZ28uoKGULtB0g+/zmlnuIPWqGpUMs0SYA2AAsPQYq4zh0IzOJjGM4YGVxvo40DG6ib4BF6DiY9TiYoQLq748491BfHmMSM84ziRiRgAxiYzGJGACYgxIxmMABOhpr6VdtNQQAx++v4T01DoTvt2wUzVQIrKPhpqCV9Zimp+ZLt6+2FmMXqXFm06Kg8RLWJIIjaGF7djI9MZyiNMKcutSrtorC6I5DHYgA2af0PTFrjiCkzrB0oisBNpMCn7gXb1aTgZw7N5dCxHiqWUrBCsBPYgqfzGLVbiVFiuuo7IFVSgpTMdRrcaT7HEtbK8GOXcsK6MtvEpK7JP3gVYlSTaZEj54JZTMpl315gAVGRQkzLCF8zxdRaJ3I/PFLJ8x5agWNCg6kgjWzhmAPZCAo/M4p1c3QrOpqeMxjzNKiQLySdV/aMNrYhy4LxNnNIV1FQpqqpWgEUXJawJOkqLELO4BHbB3P0m+rVCml1qHRTIJIRAhYaiVnU1W5DQSbmNsc6bm16WkZYIlIWC3Les6up/Eo3643ZDm2rTVdDIhZmJ0BwyDdjaAZHvOCmFlzk6i5TNvUlvJQWSZBHjUywBuD5UiMWecuCjVVZqgpAVWViQYdQxanYXLAMNuntjXQ58zDE6Fo+Efj1UgCPVihGo3JmZ32wPzvPdZvMUy/iEkFmpa2ERBDVmcfpg3YaC3AMiM3kXy9RGSnTYvRrmAiMYkM7QCHgkqJIiwJwLz+Zo5fKvSyjGoGOmtWjSagn4RuUpzp8u7SCTbSNNTjmYzCeJXqGorTThmhVUAFioEBWJYQQOhGxxU4APDarWI1CgoZVOzVCwWlIG4BJf/RHXDDoJ5XkpCX1u2tEL+CseIReJJBCkwBpgkFlB0zjdxDlzK08mldkqglgpCVQY/wASSC1ODGja2+4wJ4jxLwqxqUBUpOdYguWjVMlW+KCCbMTebnFziubBoZdfDI1UvEEmVZleoGMERJCxb0GwGDYAfi/L7UVFRTrpNpvEMmoakWoknQxW4uQRsTBgPhz4W9AFquZrO31mVdFWbOfjdj5RpYalAi6AiYIwqZ7KGnUem3xIzKfdSQf1GLTEV8SMZjEjDEYxnGYxIwAYxnEjGYwAQY20d8aoxtpYBF7Ex5xMMRpaiMePCGJiYQzHhDE8IYmJgAnhDGPDGJiYAM+GMZ8IYmJgEZFMYnhjExMAE8MYhpjExMAGPDxc4VlFdmBmNBP7YmJiZdFIr5mmNRgQPSf7k4YMrwmn9WRtMsVJJk9TB/b98TExnyOkil2CM7lAG0iQImPnjZxHLqKawL6UaepLSD+wxMTD9B7N/DqeqkiyQJc2id17jF7l7iD5enmGpm+vLrcTaXBH5YmJhex+ijzXXNSuGa5KiT7Ej+2HbmeG4bkWIBJp6v8ALCBYHYEdO+JiYT/FFR7YI5Q4VSfJVXqU1dgxA1AGLHbqN8K/Mq/+LzH/APWp/wDI4mJi49kPoG6MZ0YmJiyCaMZ8MRiYmADGjGRTGJiYAJ4Yxsp08TEwwLfh4mJiYY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1508" name="Picture 4" descr="http://www.europarl.europa.eu/eplive/expert/photo/20081112PHT41863/pict_20081112PHT418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77072"/>
            <a:ext cx="3168352" cy="2413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4243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Pružný pracovný čas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Zamestnávateľ neurčuje presný začiatok a koniec pracovného času</a:t>
            </a:r>
          </a:p>
          <a:p>
            <a:r>
              <a:rPr lang="sk-SK" dirty="0" smtClean="0"/>
              <a:t>Pri PPČ je určený</a:t>
            </a:r>
          </a:p>
          <a:p>
            <a:pPr lvl="1"/>
            <a:r>
              <a:rPr lang="sk-SK" dirty="0" smtClean="0"/>
              <a:t>Voliteľný pracovný čas – úsek začiatku a konca PČ</a:t>
            </a:r>
          </a:p>
          <a:p>
            <a:pPr lvl="1"/>
            <a:r>
              <a:rPr lang="sk-SK" dirty="0" smtClean="0"/>
              <a:t>Základný pracovný čas -  čas, v ktorom je zamestnanec povinný byť na pracovisku (minimálne 5 hodín)</a:t>
            </a:r>
          </a:p>
          <a:p>
            <a:r>
              <a:rPr lang="sk-SK" dirty="0" smtClean="0"/>
              <a:t>Môže sa uplatniť ako:</a:t>
            </a:r>
          </a:p>
          <a:p>
            <a:pPr lvl="1"/>
            <a:r>
              <a:rPr lang="sk-SK" dirty="0" smtClean="0"/>
              <a:t>Pružný pracovný  deň</a:t>
            </a:r>
          </a:p>
          <a:p>
            <a:pPr lvl="1"/>
            <a:r>
              <a:rPr lang="sk-SK" dirty="0" smtClean="0"/>
              <a:t>Pružný pracovný týždeň</a:t>
            </a:r>
          </a:p>
          <a:p>
            <a:pPr lvl="1"/>
            <a:r>
              <a:rPr lang="sk-SK" dirty="0" smtClean="0"/>
              <a:t>Pružné pracovné 4- týždňové obdobie</a:t>
            </a:r>
          </a:p>
          <a:p>
            <a:endParaRPr lang="sk-SK" dirty="0"/>
          </a:p>
        </p:txBody>
      </p:sp>
      <p:pic>
        <p:nvPicPr>
          <p:cNvPr id="22530" name="Picture 2" descr="http://t0.gstatic.com/images?q=tbn:ANd9GcTIT_5VY4WVZnZW4ctN_HMx68-QHcvnI1rjMrPu9EqlgbTLqc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77072"/>
            <a:ext cx="2265040" cy="2265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922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643</Words>
  <Application>Microsoft Office PowerPoint</Application>
  <PresentationFormat>Prezentácia na obrazovke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Majetok</vt:lpstr>
      <vt:lpstr>Pracovné právo – 2. časť</vt:lpstr>
      <vt:lpstr>Časové podmienky práce</vt:lpstr>
      <vt:lpstr>Pracovný čas</vt:lpstr>
      <vt:lpstr>Doba odpočinku</vt:lpstr>
      <vt:lpstr>Prestávky v práci</vt:lpstr>
      <vt:lpstr>Nepretržitý denný odpočinok</vt:lpstr>
      <vt:lpstr>Dni pracovného pokoja</vt:lpstr>
      <vt:lpstr>Pracovný režim</vt:lpstr>
      <vt:lpstr>Pružný pracovný čas</vt:lpstr>
      <vt:lpstr>Skrátený pracovný čas</vt:lpstr>
      <vt:lpstr>Práca na zmeny</vt:lpstr>
      <vt:lpstr>Pracovná pohotovosť</vt:lpstr>
      <vt:lpstr>Dovolenka</vt:lpstr>
      <vt:lpstr>Dovolenka</vt:lpstr>
      <vt:lpstr>Odmeňovanie zamestnancov</vt:lpstr>
      <vt:lpstr>Mzda</vt:lpstr>
      <vt:lpstr>Minimálny mzdový nárok</vt:lpstr>
      <vt:lpstr>Minimálny mzdový nárok</vt:lpstr>
      <vt:lpstr>Minimálny mzdový nárok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Pracovné právo – 2. časť</dc:title>
  <dc:creator>lenovo_ntb</dc:creator>
  <cp:lastModifiedBy>Dell 1</cp:lastModifiedBy>
  <cp:revision>4</cp:revision>
  <dcterms:created xsi:type="dcterms:W3CDTF">2013-11-03T14:43:32Z</dcterms:created>
  <dcterms:modified xsi:type="dcterms:W3CDTF">2020-05-12T17:06:46Z</dcterms:modified>
</cp:coreProperties>
</file>