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DCBAB8-9F2B-4FDE-B43D-3E0E23A1034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64E0479F-3FA4-413D-8E1D-B29BB6AB7815}">
      <dgm:prSet phldrT="[Text]"/>
      <dgm:spPr/>
      <dgm:t>
        <a:bodyPr/>
        <a:lstStyle/>
        <a:p>
          <a:r>
            <a:rPr lang="sk-SK" dirty="0" smtClean="0"/>
            <a:t>Účastníci pracovnoprávnych vzťahov</a:t>
          </a:r>
          <a:endParaRPr lang="sk-SK" dirty="0"/>
        </a:p>
      </dgm:t>
    </dgm:pt>
    <dgm:pt modelId="{9994D09E-B220-4CDF-87EF-1B9FACD1EF03}" type="parTrans" cxnId="{C20FCBDA-A6DC-4B7E-8740-330105F36491}">
      <dgm:prSet/>
      <dgm:spPr/>
      <dgm:t>
        <a:bodyPr/>
        <a:lstStyle/>
        <a:p>
          <a:endParaRPr lang="sk-SK"/>
        </a:p>
      </dgm:t>
    </dgm:pt>
    <dgm:pt modelId="{11609F9D-9401-4B5F-BA2D-BE9E8553153B}" type="sibTrans" cxnId="{C20FCBDA-A6DC-4B7E-8740-330105F36491}">
      <dgm:prSet/>
      <dgm:spPr/>
      <dgm:t>
        <a:bodyPr/>
        <a:lstStyle/>
        <a:p>
          <a:endParaRPr lang="sk-SK"/>
        </a:p>
      </dgm:t>
    </dgm:pt>
    <dgm:pt modelId="{C433FAE6-22F4-4C05-8C65-72B1E101D5D9}">
      <dgm:prSet phldrT="[Text]"/>
      <dgm:spPr/>
      <dgm:t>
        <a:bodyPr/>
        <a:lstStyle/>
        <a:p>
          <a:r>
            <a:rPr lang="sk-SK" dirty="0" smtClean="0"/>
            <a:t>Zamestnanec</a:t>
          </a:r>
          <a:endParaRPr lang="sk-SK" dirty="0"/>
        </a:p>
      </dgm:t>
    </dgm:pt>
    <dgm:pt modelId="{29C3CDE9-D49A-47F2-8738-EBE5A98047BD}" type="parTrans" cxnId="{8A97958D-3F4F-420C-B1A3-39F6EA4DD7BE}">
      <dgm:prSet/>
      <dgm:spPr/>
      <dgm:t>
        <a:bodyPr/>
        <a:lstStyle/>
        <a:p>
          <a:endParaRPr lang="sk-SK"/>
        </a:p>
      </dgm:t>
    </dgm:pt>
    <dgm:pt modelId="{DEAFFECA-E906-4B4C-B830-78DA6EE14976}" type="sibTrans" cxnId="{8A97958D-3F4F-420C-B1A3-39F6EA4DD7BE}">
      <dgm:prSet/>
      <dgm:spPr/>
      <dgm:t>
        <a:bodyPr/>
        <a:lstStyle/>
        <a:p>
          <a:endParaRPr lang="sk-SK"/>
        </a:p>
      </dgm:t>
    </dgm:pt>
    <dgm:pt modelId="{1971F49E-E3AC-4D49-AE2D-E43189EB4D2C}">
      <dgm:prSet phldrT="[Text]"/>
      <dgm:spPr/>
      <dgm:t>
        <a:bodyPr/>
        <a:lstStyle/>
        <a:p>
          <a:r>
            <a:rPr lang="sk-SK" dirty="0" smtClean="0"/>
            <a:t>Zamestnávateľ</a:t>
          </a:r>
          <a:endParaRPr lang="sk-SK" dirty="0"/>
        </a:p>
      </dgm:t>
    </dgm:pt>
    <dgm:pt modelId="{8E28AA6B-FC03-4970-A112-0D54C322E198}" type="parTrans" cxnId="{9C8D7420-074A-47E6-9B41-2BDC16F44A76}">
      <dgm:prSet/>
      <dgm:spPr/>
      <dgm:t>
        <a:bodyPr/>
        <a:lstStyle/>
        <a:p>
          <a:endParaRPr lang="sk-SK"/>
        </a:p>
      </dgm:t>
    </dgm:pt>
    <dgm:pt modelId="{9A5EAB02-1DAE-4348-9111-1EAC43BA7E1C}" type="sibTrans" cxnId="{9C8D7420-074A-47E6-9B41-2BDC16F44A76}">
      <dgm:prSet/>
      <dgm:spPr/>
      <dgm:t>
        <a:bodyPr/>
        <a:lstStyle/>
        <a:p>
          <a:endParaRPr lang="sk-SK"/>
        </a:p>
      </dgm:t>
    </dgm:pt>
    <dgm:pt modelId="{22B64944-D0B6-4090-BE27-17ED6411DBF9}" type="pres">
      <dgm:prSet presAssocID="{44DCBAB8-9F2B-4FDE-B43D-3E0E23A1034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C4BD75F5-59B9-4E17-8864-D4CF785CAC32}" type="pres">
      <dgm:prSet presAssocID="{64E0479F-3FA4-413D-8E1D-B29BB6AB7815}" presName="hierRoot1" presStyleCnt="0"/>
      <dgm:spPr/>
    </dgm:pt>
    <dgm:pt modelId="{89199EEC-3541-4C5D-B14F-CE298C86DE7C}" type="pres">
      <dgm:prSet presAssocID="{64E0479F-3FA4-413D-8E1D-B29BB6AB7815}" presName="composite" presStyleCnt="0"/>
      <dgm:spPr/>
    </dgm:pt>
    <dgm:pt modelId="{A0A75FCF-F94E-4999-8A9E-DA8E6003C0B3}" type="pres">
      <dgm:prSet presAssocID="{64E0479F-3FA4-413D-8E1D-B29BB6AB7815}" presName="background" presStyleLbl="node0" presStyleIdx="0" presStyleCnt="1"/>
      <dgm:spPr/>
    </dgm:pt>
    <dgm:pt modelId="{49202DA1-60D1-4340-BB3D-0FF3D0CEF247}" type="pres">
      <dgm:prSet presAssocID="{64E0479F-3FA4-413D-8E1D-B29BB6AB781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45480EC1-C408-44DE-A120-A40A3F7D5FB6}" type="pres">
      <dgm:prSet presAssocID="{64E0479F-3FA4-413D-8E1D-B29BB6AB7815}" presName="hierChild2" presStyleCnt="0"/>
      <dgm:spPr/>
    </dgm:pt>
    <dgm:pt modelId="{D80366B0-1FC3-40BE-BB7D-D516572E6B9C}" type="pres">
      <dgm:prSet presAssocID="{29C3CDE9-D49A-47F2-8738-EBE5A98047BD}" presName="Name10" presStyleLbl="parChTrans1D2" presStyleIdx="0" presStyleCnt="2"/>
      <dgm:spPr/>
      <dgm:t>
        <a:bodyPr/>
        <a:lstStyle/>
        <a:p>
          <a:endParaRPr lang="sk-SK"/>
        </a:p>
      </dgm:t>
    </dgm:pt>
    <dgm:pt modelId="{16A2C533-2053-4487-B853-A67CDC67C117}" type="pres">
      <dgm:prSet presAssocID="{C433FAE6-22F4-4C05-8C65-72B1E101D5D9}" presName="hierRoot2" presStyleCnt="0"/>
      <dgm:spPr/>
    </dgm:pt>
    <dgm:pt modelId="{C1A2B754-B74F-4703-A38F-54A76B8ADB7A}" type="pres">
      <dgm:prSet presAssocID="{C433FAE6-22F4-4C05-8C65-72B1E101D5D9}" presName="composite2" presStyleCnt="0"/>
      <dgm:spPr/>
    </dgm:pt>
    <dgm:pt modelId="{3644C76C-7CA0-412C-90A6-BC728DBBA96C}" type="pres">
      <dgm:prSet presAssocID="{C433FAE6-22F4-4C05-8C65-72B1E101D5D9}" presName="background2" presStyleLbl="node2" presStyleIdx="0" presStyleCnt="2"/>
      <dgm:spPr/>
    </dgm:pt>
    <dgm:pt modelId="{5CFCA6B1-69BB-424C-82A4-EDD4563FF24B}" type="pres">
      <dgm:prSet presAssocID="{C433FAE6-22F4-4C05-8C65-72B1E101D5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52F3F797-C7FE-48E4-A51D-78262E3C0996}" type="pres">
      <dgm:prSet presAssocID="{C433FAE6-22F4-4C05-8C65-72B1E101D5D9}" presName="hierChild3" presStyleCnt="0"/>
      <dgm:spPr/>
    </dgm:pt>
    <dgm:pt modelId="{C86E806E-E596-4D71-80A6-DD854C214AF1}" type="pres">
      <dgm:prSet presAssocID="{8E28AA6B-FC03-4970-A112-0D54C322E198}" presName="Name10" presStyleLbl="parChTrans1D2" presStyleIdx="1" presStyleCnt="2"/>
      <dgm:spPr/>
      <dgm:t>
        <a:bodyPr/>
        <a:lstStyle/>
        <a:p>
          <a:endParaRPr lang="sk-SK"/>
        </a:p>
      </dgm:t>
    </dgm:pt>
    <dgm:pt modelId="{7D977AC7-4F10-4392-B246-361241E12CC9}" type="pres">
      <dgm:prSet presAssocID="{1971F49E-E3AC-4D49-AE2D-E43189EB4D2C}" presName="hierRoot2" presStyleCnt="0"/>
      <dgm:spPr/>
    </dgm:pt>
    <dgm:pt modelId="{74679B8B-2F23-401B-B51E-BE511F6A0840}" type="pres">
      <dgm:prSet presAssocID="{1971F49E-E3AC-4D49-AE2D-E43189EB4D2C}" presName="composite2" presStyleCnt="0"/>
      <dgm:spPr/>
    </dgm:pt>
    <dgm:pt modelId="{38C5DCDB-77D8-442D-91C1-B0410BEBDDF4}" type="pres">
      <dgm:prSet presAssocID="{1971F49E-E3AC-4D49-AE2D-E43189EB4D2C}" presName="background2" presStyleLbl="node2" presStyleIdx="1" presStyleCnt="2"/>
      <dgm:spPr/>
    </dgm:pt>
    <dgm:pt modelId="{9BEF070C-4998-484C-95EB-7BE12EB16F25}" type="pres">
      <dgm:prSet presAssocID="{1971F49E-E3AC-4D49-AE2D-E43189EB4D2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19B0ACFE-F35E-443D-AED6-6B939D85EA2B}" type="pres">
      <dgm:prSet presAssocID="{1971F49E-E3AC-4D49-AE2D-E43189EB4D2C}" presName="hierChild3" presStyleCnt="0"/>
      <dgm:spPr/>
    </dgm:pt>
  </dgm:ptLst>
  <dgm:cxnLst>
    <dgm:cxn modelId="{939CFA35-979A-4E8E-BD35-E8AFE3CE455F}" type="presOf" srcId="{44DCBAB8-9F2B-4FDE-B43D-3E0E23A10344}" destId="{22B64944-D0B6-4090-BE27-17ED6411DBF9}" srcOrd="0" destOrd="0" presId="urn:microsoft.com/office/officeart/2005/8/layout/hierarchy1"/>
    <dgm:cxn modelId="{C20FCBDA-A6DC-4B7E-8740-330105F36491}" srcId="{44DCBAB8-9F2B-4FDE-B43D-3E0E23A10344}" destId="{64E0479F-3FA4-413D-8E1D-B29BB6AB7815}" srcOrd="0" destOrd="0" parTransId="{9994D09E-B220-4CDF-87EF-1B9FACD1EF03}" sibTransId="{11609F9D-9401-4B5F-BA2D-BE9E8553153B}"/>
    <dgm:cxn modelId="{7BC63B9F-686A-4F6B-B522-F9C5CD891E90}" type="presOf" srcId="{1971F49E-E3AC-4D49-AE2D-E43189EB4D2C}" destId="{9BEF070C-4998-484C-95EB-7BE12EB16F25}" srcOrd="0" destOrd="0" presId="urn:microsoft.com/office/officeart/2005/8/layout/hierarchy1"/>
    <dgm:cxn modelId="{149DE54E-9265-4AB9-ABC1-A118F11E1E56}" type="presOf" srcId="{29C3CDE9-D49A-47F2-8738-EBE5A98047BD}" destId="{D80366B0-1FC3-40BE-BB7D-D516572E6B9C}" srcOrd="0" destOrd="0" presId="urn:microsoft.com/office/officeart/2005/8/layout/hierarchy1"/>
    <dgm:cxn modelId="{5D69C106-A651-4273-8FC8-493C7FD7A368}" type="presOf" srcId="{64E0479F-3FA4-413D-8E1D-B29BB6AB7815}" destId="{49202DA1-60D1-4340-BB3D-0FF3D0CEF247}" srcOrd="0" destOrd="0" presId="urn:microsoft.com/office/officeart/2005/8/layout/hierarchy1"/>
    <dgm:cxn modelId="{9286E369-AFED-4E60-935F-49633BFC7926}" type="presOf" srcId="{C433FAE6-22F4-4C05-8C65-72B1E101D5D9}" destId="{5CFCA6B1-69BB-424C-82A4-EDD4563FF24B}" srcOrd="0" destOrd="0" presId="urn:microsoft.com/office/officeart/2005/8/layout/hierarchy1"/>
    <dgm:cxn modelId="{9C8D7420-074A-47E6-9B41-2BDC16F44A76}" srcId="{64E0479F-3FA4-413D-8E1D-B29BB6AB7815}" destId="{1971F49E-E3AC-4D49-AE2D-E43189EB4D2C}" srcOrd="1" destOrd="0" parTransId="{8E28AA6B-FC03-4970-A112-0D54C322E198}" sibTransId="{9A5EAB02-1DAE-4348-9111-1EAC43BA7E1C}"/>
    <dgm:cxn modelId="{8A97958D-3F4F-420C-B1A3-39F6EA4DD7BE}" srcId="{64E0479F-3FA4-413D-8E1D-B29BB6AB7815}" destId="{C433FAE6-22F4-4C05-8C65-72B1E101D5D9}" srcOrd="0" destOrd="0" parTransId="{29C3CDE9-D49A-47F2-8738-EBE5A98047BD}" sibTransId="{DEAFFECA-E906-4B4C-B830-78DA6EE14976}"/>
    <dgm:cxn modelId="{07EFE86F-F68F-460C-91D0-23FA15D2FCEF}" type="presOf" srcId="{8E28AA6B-FC03-4970-A112-0D54C322E198}" destId="{C86E806E-E596-4D71-80A6-DD854C214AF1}" srcOrd="0" destOrd="0" presId="urn:microsoft.com/office/officeart/2005/8/layout/hierarchy1"/>
    <dgm:cxn modelId="{4442CEED-E912-4F00-8870-E2EDFCFD812D}" type="presParOf" srcId="{22B64944-D0B6-4090-BE27-17ED6411DBF9}" destId="{C4BD75F5-59B9-4E17-8864-D4CF785CAC32}" srcOrd="0" destOrd="0" presId="urn:microsoft.com/office/officeart/2005/8/layout/hierarchy1"/>
    <dgm:cxn modelId="{E1377C7E-54AD-459D-B463-03090057A29F}" type="presParOf" srcId="{C4BD75F5-59B9-4E17-8864-D4CF785CAC32}" destId="{89199EEC-3541-4C5D-B14F-CE298C86DE7C}" srcOrd="0" destOrd="0" presId="urn:microsoft.com/office/officeart/2005/8/layout/hierarchy1"/>
    <dgm:cxn modelId="{93531FA8-D4E5-4F41-9C42-EAA5677FC1FD}" type="presParOf" srcId="{89199EEC-3541-4C5D-B14F-CE298C86DE7C}" destId="{A0A75FCF-F94E-4999-8A9E-DA8E6003C0B3}" srcOrd="0" destOrd="0" presId="urn:microsoft.com/office/officeart/2005/8/layout/hierarchy1"/>
    <dgm:cxn modelId="{F2465184-D82A-4DE6-B2F1-63209C8DA441}" type="presParOf" srcId="{89199EEC-3541-4C5D-B14F-CE298C86DE7C}" destId="{49202DA1-60D1-4340-BB3D-0FF3D0CEF247}" srcOrd="1" destOrd="0" presId="urn:microsoft.com/office/officeart/2005/8/layout/hierarchy1"/>
    <dgm:cxn modelId="{DE893B2A-7A2C-4A2F-95BF-C2A10E24FCF4}" type="presParOf" srcId="{C4BD75F5-59B9-4E17-8864-D4CF785CAC32}" destId="{45480EC1-C408-44DE-A120-A40A3F7D5FB6}" srcOrd="1" destOrd="0" presId="urn:microsoft.com/office/officeart/2005/8/layout/hierarchy1"/>
    <dgm:cxn modelId="{1B02FD3D-4C45-4C97-B41D-7AEF3E67B834}" type="presParOf" srcId="{45480EC1-C408-44DE-A120-A40A3F7D5FB6}" destId="{D80366B0-1FC3-40BE-BB7D-D516572E6B9C}" srcOrd="0" destOrd="0" presId="urn:microsoft.com/office/officeart/2005/8/layout/hierarchy1"/>
    <dgm:cxn modelId="{03C93B3E-B97A-4A46-B1DC-F15936668ED4}" type="presParOf" srcId="{45480EC1-C408-44DE-A120-A40A3F7D5FB6}" destId="{16A2C533-2053-4487-B853-A67CDC67C117}" srcOrd="1" destOrd="0" presId="urn:microsoft.com/office/officeart/2005/8/layout/hierarchy1"/>
    <dgm:cxn modelId="{004721A6-DEFC-4E49-B86F-D88089974141}" type="presParOf" srcId="{16A2C533-2053-4487-B853-A67CDC67C117}" destId="{C1A2B754-B74F-4703-A38F-54A76B8ADB7A}" srcOrd="0" destOrd="0" presId="urn:microsoft.com/office/officeart/2005/8/layout/hierarchy1"/>
    <dgm:cxn modelId="{DE6840A1-FD53-435B-ADA6-DC13F1B92FFB}" type="presParOf" srcId="{C1A2B754-B74F-4703-A38F-54A76B8ADB7A}" destId="{3644C76C-7CA0-412C-90A6-BC728DBBA96C}" srcOrd="0" destOrd="0" presId="urn:microsoft.com/office/officeart/2005/8/layout/hierarchy1"/>
    <dgm:cxn modelId="{6D6FF0CC-4A47-443C-870D-DB86F209FB5C}" type="presParOf" srcId="{C1A2B754-B74F-4703-A38F-54A76B8ADB7A}" destId="{5CFCA6B1-69BB-424C-82A4-EDD4563FF24B}" srcOrd="1" destOrd="0" presId="urn:microsoft.com/office/officeart/2005/8/layout/hierarchy1"/>
    <dgm:cxn modelId="{59A5C67A-DB0A-485A-93A3-D16934FAEE6A}" type="presParOf" srcId="{16A2C533-2053-4487-B853-A67CDC67C117}" destId="{52F3F797-C7FE-48E4-A51D-78262E3C0996}" srcOrd="1" destOrd="0" presId="urn:microsoft.com/office/officeart/2005/8/layout/hierarchy1"/>
    <dgm:cxn modelId="{0D7A1ACA-0FC2-4683-AB2D-E5B2DF8D95C0}" type="presParOf" srcId="{45480EC1-C408-44DE-A120-A40A3F7D5FB6}" destId="{C86E806E-E596-4D71-80A6-DD854C214AF1}" srcOrd="2" destOrd="0" presId="urn:microsoft.com/office/officeart/2005/8/layout/hierarchy1"/>
    <dgm:cxn modelId="{3852FAE9-10EC-4C94-8D07-56BB1C31BA51}" type="presParOf" srcId="{45480EC1-C408-44DE-A120-A40A3F7D5FB6}" destId="{7D977AC7-4F10-4392-B246-361241E12CC9}" srcOrd="3" destOrd="0" presId="urn:microsoft.com/office/officeart/2005/8/layout/hierarchy1"/>
    <dgm:cxn modelId="{08FD3293-3528-4843-9AEB-ECDA2A9EE821}" type="presParOf" srcId="{7D977AC7-4F10-4392-B246-361241E12CC9}" destId="{74679B8B-2F23-401B-B51E-BE511F6A0840}" srcOrd="0" destOrd="0" presId="urn:microsoft.com/office/officeart/2005/8/layout/hierarchy1"/>
    <dgm:cxn modelId="{5B7F9888-5873-421C-AAEF-6C2817CAAE02}" type="presParOf" srcId="{74679B8B-2F23-401B-B51E-BE511F6A0840}" destId="{38C5DCDB-77D8-442D-91C1-B0410BEBDDF4}" srcOrd="0" destOrd="0" presId="urn:microsoft.com/office/officeart/2005/8/layout/hierarchy1"/>
    <dgm:cxn modelId="{50CE1E13-59F0-4001-ACA1-1A226E4FFE60}" type="presParOf" srcId="{74679B8B-2F23-401B-B51E-BE511F6A0840}" destId="{9BEF070C-4998-484C-95EB-7BE12EB16F25}" srcOrd="1" destOrd="0" presId="urn:microsoft.com/office/officeart/2005/8/layout/hierarchy1"/>
    <dgm:cxn modelId="{8277E662-0C01-4A63-9DE9-B40D8570CEA9}" type="presParOf" srcId="{7D977AC7-4F10-4392-B246-361241E12CC9}" destId="{19B0ACFE-F35E-443D-AED6-6B939D85EA2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E806E-E596-4D71-80A6-DD854C214AF1}">
      <dsp:nvSpPr>
        <dsp:cNvPr id="0" name=""/>
        <dsp:cNvSpPr/>
      </dsp:nvSpPr>
      <dsp:spPr>
        <a:xfrm>
          <a:off x="3733826" y="1742405"/>
          <a:ext cx="1676113" cy="7976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594"/>
              </a:lnTo>
              <a:lnTo>
                <a:pt x="1676113" y="543594"/>
              </a:lnTo>
              <a:lnTo>
                <a:pt x="1676113" y="7976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366B0-1FC3-40BE-BB7D-D516572E6B9C}">
      <dsp:nvSpPr>
        <dsp:cNvPr id="0" name=""/>
        <dsp:cNvSpPr/>
      </dsp:nvSpPr>
      <dsp:spPr>
        <a:xfrm>
          <a:off x="2057712" y="1742405"/>
          <a:ext cx="1676113" cy="797677"/>
        </a:xfrm>
        <a:custGeom>
          <a:avLst/>
          <a:gdLst/>
          <a:ahLst/>
          <a:cxnLst/>
          <a:rect l="0" t="0" r="0" b="0"/>
          <a:pathLst>
            <a:path>
              <a:moveTo>
                <a:pt x="1676113" y="0"/>
              </a:moveTo>
              <a:lnTo>
                <a:pt x="1676113" y="543594"/>
              </a:lnTo>
              <a:lnTo>
                <a:pt x="0" y="543594"/>
              </a:lnTo>
              <a:lnTo>
                <a:pt x="0" y="79767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75FCF-F94E-4999-8A9E-DA8E6003C0B3}">
      <dsp:nvSpPr>
        <dsp:cNvPr id="0" name=""/>
        <dsp:cNvSpPr/>
      </dsp:nvSpPr>
      <dsp:spPr>
        <a:xfrm>
          <a:off x="2362460" y="771"/>
          <a:ext cx="2742731" cy="1741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02DA1-60D1-4340-BB3D-0FF3D0CEF247}">
      <dsp:nvSpPr>
        <dsp:cNvPr id="0" name=""/>
        <dsp:cNvSpPr/>
      </dsp:nvSpPr>
      <dsp:spPr>
        <a:xfrm>
          <a:off x="2667208" y="290282"/>
          <a:ext cx="2742731" cy="1741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 dirty="0" smtClean="0"/>
            <a:t>Účastníci pracovnoprávnych vzťahov</a:t>
          </a:r>
          <a:endParaRPr lang="sk-SK" sz="2500" kern="1200" dirty="0"/>
        </a:p>
      </dsp:txBody>
      <dsp:txXfrm>
        <a:off x="2718219" y="341293"/>
        <a:ext cx="2640709" cy="1639612"/>
      </dsp:txXfrm>
    </dsp:sp>
    <dsp:sp modelId="{3644C76C-7CA0-412C-90A6-BC728DBBA96C}">
      <dsp:nvSpPr>
        <dsp:cNvPr id="0" name=""/>
        <dsp:cNvSpPr/>
      </dsp:nvSpPr>
      <dsp:spPr>
        <a:xfrm>
          <a:off x="686346" y="2540083"/>
          <a:ext cx="2742731" cy="1741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CA6B1-69BB-424C-82A4-EDD4563FF24B}">
      <dsp:nvSpPr>
        <dsp:cNvPr id="0" name=""/>
        <dsp:cNvSpPr/>
      </dsp:nvSpPr>
      <dsp:spPr>
        <a:xfrm>
          <a:off x="991094" y="2829594"/>
          <a:ext cx="2742731" cy="1741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 dirty="0" smtClean="0"/>
            <a:t>Zamestnanec</a:t>
          </a:r>
          <a:endParaRPr lang="sk-SK" sz="2500" kern="1200" dirty="0"/>
        </a:p>
      </dsp:txBody>
      <dsp:txXfrm>
        <a:off x="1042105" y="2880605"/>
        <a:ext cx="2640709" cy="1639612"/>
      </dsp:txXfrm>
    </dsp:sp>
    <dsp:sp modelId="{38C5DCDB-77D8-442D-91C1-B0410BEBDDF4}">
      <dsp:nvSpPr>
        <dsp:cNvPr id="0" name=""/>
        <dsp:cNvSpPr/>
      </dsp:nvSpPr>
      <dsp:spPr>
        <a:xfrm>
          <a:off x="4038573" y="2540083"/>
          <a:ext cx="2742731" cy="17416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EF070C-4998-484C-95EB-7BE12EB16F25}">
      <dsp:nvSpPr>
        <dsp:cNvPr id="0" name=""/>
        <dsp:cNvSpPr/>
      </dsp:nvSpPr>
      <dsp:spPr>
        <a:xfrm>
          <a:off x="4343321" y="2829594"/>
          <a:ext cx="2742731" cy="17416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500" kern="1200" dirty="0" smtClean="0"/>
            <a:t>Zamestnávateľ</a:t>
          </a:r>
          <a:endParaRPr lang="sk-SK" sz="2500" kern="1200" dirty="0"/>
        </a:p>
      </dsp:txBody>
      <dsp:txXfrm>
        <a:off x="4394332" y="2880605"/>
        <a:ext cx="2640709" cy="1639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2A3-903C-419A-B327-CEED445F8816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CE9D9FB-C98F-4B99-8B74-83CC9351217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2A3-903C-419A-B327-CEED445F8816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9FB-C98F-4B99-8B74-83CC935121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2A3-903C-419A-B327-CEED445F8816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9FB-C98F-4B99-8B74-83CC935121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2A3-903C-419A-B327-CEED445F8816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9FB-C98F-4B99-8B74-83CC9351217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2A3-903C-419A-B327-CEED445F8816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CE9D9FB-C98F-4B99-8B74-83CC935121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2A3-903C-419A-B327-CEED445F8816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9FB-C98F-4B99-8B74-83CC9351217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2A3-903C-419A-B327-CEED445F8816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9FB-C98F-4B99-8B74-83CC9351217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2A3-903C-419A-B327-CEED445F8816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9FB-C98F-4B99-8B74-83CC935121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2A3-903C-419A-B327-CEED445F8816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9FB-C98F-4B99-8B74-83CC9351217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2A3-903C-419A-B327-CEED445F8816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9D9FB-C98F-4B99-8B74-83CC9351217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52A3-903C-419A-B327-CEED445F8816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CE9D9FB-C98F-4B99-8B74-83CC9351217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D952A3-903C-419A-B327-CEED445F8816}" type="datetimeFigureOut">
              <a:rPr lang="sk-SK" smtClean="0"/>
              <a:pPr/>
              <a:t>5. 5. 2020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CE9D9FB-C98F-4B99-8B74-83CC9351217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Pracovné právo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Dohody o prácach mimo pracovného pomeru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Dohoda o vykonaní práce</a:t>
            </a:r>
          </a:p>
          <a:p>
            <a:pPr lvl="1"/>
            <a:r>
              <a:rPr lang="sk-SK" dirty="0" smtClean="0"/>
              <a:t>Ak rozsah prác neprekračuje 350 hodín ročne</a:t>
            </a:r>
          </a:p>
          <a:p>
            <a:r>
              <a:rPr lang="sk-SK" dirty="0" smtClean="0"/>
              <a:t>Dohoda o brigádnickej práci študentov</a:t>
            </a:r>
          </a:p>
          <a:p>
            <a:pPr lvl="1"/>
            <a:r>
              <a:rPr lang="sk-SK" dirty="0" smtClean="0"/>
              <a:t>Môže sa uzatvoriť len osobou, ktorá má štatút študenta</a:t>
            </a:r>
          </a:p>
          <a:p>
            <a:pPr lvl="1"/>
            <a:r>
              <a:rPr lang="sk-SK" dirty="0" smtClean="0"/>
              <a:t>Rozsah prác nesmie prekročiť polovicu  týždenného pracovného času</a:t>
            </a:r>
          </a:p>
          <a:p>
            <a:r>
              <a:rPr lang="sk-SK" dirty="0" smtClean="0"/>
              <a:t>Dohoda o pracovnej činnosti</a:t>
            </a:r>
          </a:p>
          <a:p>
            <a:pPr lvl="1"/>
            <a:r>
              <a:rPr lang="sk-SK" dirty="0" smtClean="0"/>
              <a:t>Pracovná činnosť najviac 10 hodín týždenne</a:t>
            </a:r>
          </a:p>
          <a:p>
            <a:pPr lvl="1"/>
            <a:endParaRPr lang="sk-SK" dirty="0" smtClean="0"/>
          </a:p>
          <a:p>
            <a:pPr lvl="1"/>
            <a:endParaRPr lang="sk-SK" dirty="0" smtClean="0"/>
          </a:p>
          <a:p>
            <a:pPr lvl="1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Práva a povinnosti zamestnávateľa a zamestnanca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899592" y="1340768"/>
            <a:ext cx="7772400" cy="2269232"/>
          </a:xfrm>
        </p:spPr>
        <p:txBody>
          <a:bodyPr/>
          <a:lstStyle/>
          <a:p>
            <a:r>
              <a:rPr lang="sk-SK" dirty="0" smtClean="0"/>
              <a:t>Všetci zamestnanci majú rovnaké práva, bez ohľadu na vek, pohlavie, rasu, rodinný stav...</a:t>
            </a:r>
          </a:p>
          <a:p>
            <a:r>
              <a:rPr lang="sk-SK" dirty="0" smtClean="0"/>
              <a:t>Zamestnávateľ je povinný oboznámiť zamestnanca pri nástupe do zamestnania s jeho právami a povinnosťami</a:t>
            </a:r>
            <a:endParaRPr lang="sk-SK" dirty="0"/>
          </a:p>
        </p:txBody>
      </p:sp>
      <p:pic>
        <p:nvPicPr>
          <p:cNvPr id="1026" name="Picture 2" descr="http://t1.gstatic.com/images?q=tbn:ANd9GcQGw0BSstqz3VeL5oLaoAtf8VGEtnyHgDLrP6awQ6CeF4HcoSWp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581128"/>
            <a:ext cx="2676525" cy="1704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Zmeny pracovného pomeru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053208"/>
          </a:xfrm>
        </p:spPr>
        <p:txBody>
          <a:bodyPr/>
          <a:lstStyle/>
          <a:p>
            <a:r>
              <a:rPr lang="sk-SK" dirty="0" smtClean="0"/>
              <a:t>Môže ísť o preradenie na inú prácu alebo dočasné pridelenie (k inej PO)</a:t>
            </a:r>
          </a:p>
          <a:p>
            <a:r>
              <a:rPr lang="sk-SK" dirty="0" smtClean="0"/>
              <a:t>So zmenou musí súhlasiť zamestnanec aj zamestnávateľ a musí mať písomnú formu</a:t>
            </a:r>
            <a:endParaRPr lang="sk-SK" dirty="0"/>
          </a:p>
        </p:txBody>
      </p:sp>
      <p:pic>
        <p:nvPicPr>
          <p:cNvPr id="24578" name="Picture 2" descr="http://t2.gstatic.com/images?q=tbn:ANd9GcTV8IBeGAz8C1nlXhuidvdt_dMDtRXekzJhHNlUKxD2azekQyt15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5" y="3356993"/>
            <a:ext cx="1512168" cy="223147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1187624" y="4005064"/>
            <a:ext cx="216024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4000" b="1" dirty="0" smtClean="0"/>
              <a:t>SKLAD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5652120" y="4005064"/>
            <a:ext cx="2592288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4000" b="1" dirty="0" smtClean="0"/>
              <a:t>PREDAJŇA</a:t>
            </a:r>
            <a:endParaRPr lang="sk-SK" b="1" dirty="0"/>
          </a:p>
        </p:txBody>
      </p:sp>
      <p:sp>
        <p:nvSpPr>
          <p:cNvPr id="7" name="Šípka doprava 6"/>
          <p:cNvSpPr/>
          <p:nvPr/>
        </p:nvSpPr>
        <p:spPr>
          <a:xfrm>
            <a:off x="3563888" y="5661248"/>
            <a:ext cx="187220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Skončenie pracovného pomeru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069432"/>
          </a:xfrm>
        </p:spPr>
        <p:txBody>
          <a:bodyPr>
            <a:normAutofit/>
          </a:bodyPr>
          <a:lstStyle/>
          <a:p>
            <a:r>
              <a:rPr lang="sk-SK" dirty="0" smtClean="0"/>
              <a:t>Vedie k zániku pracovnoprávneho vzťahu medzi zamestnávateľom a zamestnancom</a:t>
            </a:r>
          </a:p>
          <a:p>
            <a:r>
              <a:rPr lang="sk-SK" dirty="0" smtClean="0"/>
              <a:t>Musí mať písomnú formu</a:t>
            </a:r>
          </a:p>
          <a:p>
            <a:r>
              <a:rPr lang="sk-SK" dirty="0" smtClean="0"/>
              <a:t>Spôsoby ukončenia:</a:t>
            </a:r>
          </a:p>
          <a:p>
            <a:pPr lvl="1"/>
            <a:r>
              <a:rPr lang="sk-SK" dirty="0" smtClean="0"/>
              <a:t>Dohodou</a:t>
            </a:r>
          </a:p>
          <a:p>
            <a:pPr lvl="1"/>
            <a:r>
              <a:rPr lang="sk-SK" dirty="0" smtClean="0"/>
              <a:t>Výpoveďou</a:t>
            </a:r>
          </a:p>
          <a:p>
            <a:pPr lvl="1"/>
            <a:r>
              <a:rPr lang="sk-SK" dirty="0" smtClean="0"/>
              <a:t>Okamžitým skončením pracovného pomeru</a:t>
            </a:r>
          </a:p>
          <a:p>
            <a:pPr lvl="1"/>
            <a:r>
              <a:rPr lang="sk-SK" dirty="0" smtClean="0"/>
              <a:t>Skončením pracovného pomeru v skúšobnej dobe</a:t>
            </a:r>
          </a:p>
          <a:p>
            <a:pPr lvl="1"/>
            <a:r>
              <a:rPr lang="sk-SK" dirty="0" smtClean="0"/>
              <a:t>Uplynutím dohodnutej doby</a:t>
            </a:r>
          </a:p>
          <a:p>
            <a:pPr lvl="1"/>
            <a:endParaRPr lang="sk-SK" dirty="0" smtClean="0"/>
          </a:p>
          <a:p>
            <a:endParaRPr lang="sk-SK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941168"/>
            <a:ext cx="1719642" cy="1582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Dohoda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765176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buFont typeface="Lucida Sans Unicode" pitchFamily="34" charset="0"/>
              <a:buChar char="‣"/>
            </a:pPr>
            <a:r>
              <a:rPr lang="sk-SK" sz="3000" dirty="0" smtClean="0"/>
              <a:t>zamestnávateľa zamestnanec sa dohodnú na skončení PP</a:t>
            </a:r>
          </a:p>
          <a:p>
            <a:pPr>
              <a:spcBef>
                <a:spcPts val="400"/>
              </a:spcBef>
              <a:buFont typeface="Lucida Sans Unicode" pitchFamily="34" charset="0"/>
              <a:buChar char="‣"/>
            </a:pPr>
            <a:r>
              <a:rPr lang="sk-SK" sz="3000" dirty="0" smtClean="0"/>
              <a:t>pracovný pomer skončí dohodnutým dňom</a:t>
            </a:r>
          </a:p>
          <a:p>
            <a:endParaRPr lang="sk-SK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000504"/>
            <a:ext cx="25622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Výpoveď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421360"/>
          </a:xfrm>
        </p:spPr>
        <p:txBody>
          <a:bodyPr>
            <a:normAutofit fontScale="92500"/>
          </a:bodyPr>
          <a:lstStyle/>
          <a:p>
            <a:pPr marL="571500" indent="-571500">
              <a:lnSpc>
                <a:spcPct val="93000"/>
              </a:lnSpc>
              <a:buFont typeface="Wingdings" pitchFamily="2" charset="2"/>
              <a:buChar char="§"/>
            </a:pPr>
            <a:r>
              <a:rPr lang="sk-SK" sz="2800" dirty="0" smtClean="0"/>
              <a:t>výpoveďou môže byť zo strany:</a:t>
            </a:r>
          </a:p>
          <a:p>
            <a:pPr marL="966788" lvl="1" indent="-495300">
              <a:lnSpc>
                <a:spcPct val="93000"/>
              </a:lnSpc>
              <a:buFont typeface="Wingdings" pitchFamily="2" charset="2"/>
              <a:buChar char="§"/>
            </a:pPr>
            <a:r>
              <a:rPr lang="sk-SK" sz="2800" b="1" dirty="0" smtClean="0"/>
              <a:t>Zamestnanca </a:t>
            </a:r>
            <a:endParaRPr lang="sk-SK" sz="2800" dirty="0" smtClean="0"/>
          </a:p>
          <a:p>
            <a:pPr marL="966788" lvl="1" indent="-495300">
              <a:lnSpc>
                <a:spcPct val="93000"/>
              </a:lnSpc>
              <a:buFont typeface="Wingdings" pitchFamily="2" charset="2"/>
              <a:buChar char="§"/>
            </a:pPr>
            <a:r>
              <a:rPr lang="sk-SK" sz="2800" b="1" dirty="0" smtClean="0"/>
              <a:t>Zamestnávateľa</a:t>
            </a:r>
            <a:endParaRPr lang="sk-SK" sz="2800" dirty="0" smtClean="0"/>
          </a:p>
          <a:p>
            <a:pPr marL="571500" indent="-571500">
              <a:lnSpc>
                <a:spcPct val="93000"/>
              </a:lnSpc>
              <a:buFont typeface="Wingdings" pitchFamily="2" charset="2"/>
              <a:buChar char="§"/>
            </a:pPr>
            <a:r>
              <a:rPr lang="sk-SK" sz="2800" dirty="0" smtClean="0"/>
              <a:t>musí mať písomnú formu a musí byť doručená druhej strane</a:t>
            </a:r>
          </a:p>
          <a:p>
            <a:pPr marL="571500" indent="-571500">
              <a:lnSpc>
                <a:spcPct val="93000"/>
              </a:lnSpc>
              <a:buFont typeface="Wingdings" pitchFamily="2" charset="2"/>
              <a:buChar char="§"/>
            </a:pPr>
            <a:r>
              <a:rPr lang="sk-SK" sz="2800" dirty="0" smtClean="0"/>
              <a:t>pracovný pomer končí po uplynutí výpovednej doby</a:t>
            </a:r>
          </a:p>
          <a:p>
            <a:pPr marL="845820" lvl="1" indent="-571500">
              <a:lnSpc>
                <a:spcPct val="93000"/>
              </a:lnSpc>
              <a:buFont typeface="Wingdings" pitchFamily="2" charset="2"/>
              <a:buChar char="§"/>
            </a:pPr>
            <a:r>
              <a:rPr lang="sk-SK" sz="2600" dirty="0" smtClean="0"/>
              <a:t>Jej dĺžka závisí od počtu odpracovaných rokov</a:t>
            </a:r>
          </a:p>
          <a:p>
            <a:pPr marL="845820" lvl="1" indent="-571500">
              <a:lnSpc>
                <a:spcPct val="93000"/>
              </a:lnSpc>
              <a:buFont typeface="Wingdings" pitchFamily="2" charset="2"/>
              <a:buChar char="§"/>
            </a:pPr>
            <a:r>
              <a:rPr lang="sk-SK" sz="2600" dirty="0" smtClean="0"/>
              <a:t>Začína plynúť prvým dňom nasledujúceho mesiaca</a:t>
            </a:r>
          </a:p>
          <a:p>
            <a:pPr marL="845820" lvl="1" indent="-571500">
              <a:lnSpc>
                <a:spcPct val="93000"/>
              </a:lnSpc>
              <a:buFont typeface="Wingdings" pitchFamily="2" charset="2"/>
              <a:buChar char="§"/>
            </a:pPr>
            <a:endParaRPr lang="sk-SK" dirty="0" smtClean="0"/>
          </a:p>
          <a:p>
            <a:pPr marL="692468" indent="-495300">
              <a:lnSpc>
                <a:spcPct val="93000"/>
              </a:lnSpc>
              <a:buFont typeface="Wingdings" pitchFamily="2" charset="2"/>
              <a:buChar char="§"/>
            </a:pPr>
            <a:endParaRPr lang="sk-SK" sz="3000" dirty="0" smtClean="0"/>
          </a:p>
          <a:p>
            <a:endParaRPr lang="sk-SK" dirty="0"/>
          </a:p>
        </p:txBody>
      </p:sp>
      <p:pic>
        <p:nvPicPr>
          <p:cNvPr id="4" name="Picture 8" descr="vypov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869160"/>
            <a:ext cx="1800225" cy="1560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a) Výpoveď zo strany zamestnanca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755576" y="2132856"/>
            <a:ext cx="4305672" cy="2808312"/>
          </a:xfrm>
        </p:spPr>
        <p:txBody>
          <a:bodyPr/>
          <a:lstStyle/>
          <a:p>
            <a:r>
              <a:rPr lang="sk-SK" dirty="0" smtClean="0"/>
              <a:t>zamestnanec môže dať výpoveď  z akéhokoľvek dôvodu, alebo aj bez udania dôvodu</a:t>
            </a:r>
            <a:endParaRPr lang="cs-CZ" dirty="0" smtClean="0"/>
          </a:p>
          <a:p>
            <a:endParaRPr lang="sk-SK" dirty="0"/>
          </a:p>
        </p:txBody>
      </p:sp>
      <p:pic>
        <p:nvPicPr>
          <p:cNvPr id="4" name="Picture 4" descr="TAE118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772816"/>
            <a:ext cx="2216150" cy="3068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b)výpoveď zo strany zamestnávateľa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sz="2800" dirty="0" smtClean="0"/>
              <a:t>zamestnávateľ môže dať výpoveď len z dôvodov uvedených v zákonníku práce</a:t>
            </a:r>
          </a:p>
          <a:p>
            <a:pPr lvl="1"/>
            <a:r>
              <a:rPr lang="sk-SK" dirty="0" smtClean="0"/>
              <a:t>z organizačných dôvodov (ak sa ruší pracovné miesto)</a:t>
            </a:r>
          </a:p>
          <a:p>
            <a:pPr lvl="1"/>
            <a:r>
              <a:rPr lang="sk-SK" dirty="0" smtClean="0"/>
              <a:t>ak stratí zdravotnú spôsobilosť na výkon práce</a:t>
            </a:r>
          </a:p>
          <a:p>
            <a:pPr lvl="1"/>
            <a:r>
              <a:rPr lang="sk-SK" dirty="0" smtClean="0"/>
              <a:t>ak stratí, alebo nespĺňa odborné predpoklady na výkon práce</a:t>
            </a:r>
          </a:p>
          <a:p>
            <a:pPr lvl="1"/>
            <a:r>
              <a:rPr lang="sk-SK" dirty="0" smtClean="0"/>
              <a:t>ak neuspokojivo plní pracovné úlohy  ( a bol na to upozornený)</a:t>
            </a:r>
          </a:p>
          <a:p>
            <a:pPr lvl="1"/>
            <a:r>
              <a:rPr lang="sk-SK" dirty="0" smtClean="0"/>
              <a:t>ak ide o opakované menej závažné porušenie pracovnej disciplíny (a bol na to upozornený)</a:t>
            </a:r>
            <a:endParaRPr lang="cs-CZ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Zákaz výpovede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 fontScale="92500" lnSpcReduction="20000"/>
          </a:bodyPr>
          <a:lstStyle/>
          <a:p>
            <a:r>
              <a:rPr lang="sk-SK" sz="2800" dirty="0" smtClean="0"/>
              <a:t>Ak je zamestnanec uznaný dočasne za práceneschopného pre chorobu alebo úraz</a:t>
            </a:r>
          </a:p>
          <a:p>
            <a:r>
              <a:rPr lang="sk-SK" sz="2800" dirty="0" smtClean="0"/>
              <a:t> V dobe, keď je zamestnankyňa tehotná, je na  materskej dovolenke , na rodičovskej dovolenke  alebo keď sa osamelý rodič stará o dieťa mladšie ako roky</a:t>
            </a:r>
          </a:p>
          <a:p>
            <a:r>
              <a:rPr lang="sk-SK" sz="2800" dirty="0" smtClean="0"/>
              <a:t>Ak je zamestnanec dlhodobo uvoľnený na výkon verejnej funkcie</a:t>
            </a:r>
          </a:p>
          <a:p>
            <a:r>
              <a:rPr lang="sk-SK" sz="2800" dirty="0" smtClean="0"/>
              <a:t>Pri povolaní na výkon mimoriadnej služby v období krízovej situácie</a:t>
            </a:r>
          </a:p>
          <a:p>
            <a:r>
              <a:rPr lang="sk-SK" sz="2800" dirty="0" smtClean="0"/>
              <a:t>V dobe, keď je zamestnanec pracujúci v noci uznaný na základe lekárskeho posudku dočasne nespôsobilým na nočnú prácu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Okamžité skončenie pracovného pomeru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8615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dirty="0" smtClean="0"/>
              <a:t>zo strany zamestnávateľa</a:t>
            </a:r>
          </a:p>
          <a:p>
            <a:pPr lvl="1">
              <a:lnSpc>
                <a:spcPct val="90000"/>
              </a:lnSpc>
            </a:pPr>
            <a:r>
              <a:rPr lang="sk-SK" sz="2200" dirty="0" smtClean="0"/>
              <a:t>ak bol zamestnanec právoplatne odsúdený za úmyselný trestný čin</a:t>
            </a:r>
          </a:p>
          <a:p>
            <a:pPr lvl="1">
              <a:lnSpc>
                <a:spcPct val="90000"/>
              </a:lnSpc>
            </a:pPr>
            <a:r>
              <a:rPr lang="sk-SK" sz="2200" dirty="0" smtClean="0"/>
              <a:t>ak závažným spôsobom porušil pracovnú disciplínu</a:t>
            </a:r>
          </a:p>
          <a:p>
            <a:pPr>
              <a:lnSpc>
                <a:spcPct val="90000"/>
              </a:lnSpc>
            </a:pPr>
            <a:r>
              <a:rPr lang="sk-SK" dirty="0" smtClean="0"/>
              <a:t>zo strany zamestnanca</a:t>
            </a:r>
          </a:p>
          <a:p>
            <a:pPr lvl="1">
              <a:lnSpc>
                <a:spcPct val="90000"/>
              </a:lnSpc>
            </a:pPr>
            <a:r>
              <a:rPr lang="sk-SK" sz="2200" dirty="0" smtClean="0"/>
              <a:t>ak podľa lekárskeho posudku nemôže ďalej vykonávať svoju prácu a zamestnávateľ ho do 15 dní nepreradil na vhodnú prácu</a:t>
            </a:r>
          </a:p>
          <a:p>
            <a:pPr lvl="1">
              <a:lnSpc>
                <a:spcPct val="90000"/>
              </a:lnSpc>
            </a:pPr>
            <a:r>
              <a:rPr lang="sk-SK" sz="2200" dirty="0" smtClean="0"/>
              <a:t>ak mu zamestnávateľ nevyplatil mzdu 15 dní po jej splatnosti</a:t>
            </a:r>
          </a:p>
          <a:p>
            <a:pPr lvl="1">
              <a:lnSpc>
                <a:spcPct val="90000"/>
              </a:lnSpc>
            </a:pPr>
            <a:r>
              <a:rPr lang="sk-SK" sz="2200" dirty="0" smtClean="0"/>
              <a:t>ak je bezprostredne ohrozený jeho život, alebo zdravie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Zákonník práce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3488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Základná právna norma, ktorá upravuje oblasť pracovného práva</a:t>
            </a:r>
          </a:p>
          <a:p>
            <a:r>
              <a:rPr lang="sk-SK" dirty="0" smtClean="0"/>
              <a:t>FO majú </a:t>
            </a:r>
            <a:r>
              <a:rPr lang="sk-SK" dirty="0"/>
              <a:t>právo </a:t>
            </a:r>
            <a:r>
              <a:rPr lang="sk-SK" dirty="0" smtClean="0"/>
              <a:t>na</a:t>
            </a:r>
          </a:p>
          <a:p>
            <a:pPr lvl="1"/>
            <a:r>
              <a:rPr lang="sk-SK" dirty="0" smtClean="0"/>
              <a:t> </a:t>
            </a:r>
            <a:r>
              <a:rPr lang="sk-SK" dirty="0"/>
              <a:t>prácu a na slobodnú voľbu zamestnania, </a:t>
            </a:r>
            <a:endParaRPr lang="sk-SK" dirty="0" smtClean="0"/>
          </a:p>
          <a:p>
            <a:pPr lvl="1"/>
            <a:r>
              <a:rPr lang="sk-SK" dirty="0" smtClean="0"/>
              <a:t>na </a:t>
            </a:r>
            <a:r>
              <a:rPr lang="sk-SK" dirty="0"/>
              <a:t>spravodlivé a uspokojivé pracovné </a:t>
            </a:r>
            <a:r>
              <a:rPr lang="sk-SK" dirty="0" smtClean="0"/>
              <a:t>podmienky</a:t>
            </a:r>
          </a:p>
          <a:p>
            <a:pPr lvl="1"/>
            <a:r>
              <a:rPr lang="sk-SK" dirty="0" smtClean="0"/>
              <a:t>a </a:t>
            </a:r>
            <a:r>
              <a:rPr lang="sk-SK" dirty="0"/>
              <a:t>na ochranu proti svojvoľnému prepusteniu zo </a:t>
            </a:r>
            <a:r>
              <a:rPr lang="sk-SK" dirty="0" smtClean="0"/>
              <a:t>zamestnania</a:t>
            </a:r>
          </a:p>
          <a:p>
            <a:r>
              <a:rPr lang="sk-SK" dirty="0"/>
              <a:t>Tieto práva im patria bez akýchkoľvek obmedzení a diskriminácie z dôvodu pohlavia, manželského stavu a rodinného stavu, sexuálnej orientácie, rasy, farby pleti, jazyka, </a:t>
            </a:r>
            <a:r>
              <a:rPr lang="sk-SK" dirty="0" smtClean="0"/>
              <a:t>veku ....</a:t>
            </a:r>
            <a:endParaRPr lang="sk-SK" dirty="0"/>
          </a:p>
        </p:txBody>
      </p:sp>
      <p:pic>
        <p:nvPicPr>
          <p:cNvPr id="1026" name="Picture 2" descr="http://t3.gstatic.com/images?q=tbn:ANd9GcRGG0UJXEwj57o7I_vxNvZifXiGTboBGncnIm1jym_NUvsQOW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332656"/>
            <a:ext cx="1112912" cy="1335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Skončenie v skúšobnej dobe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045096"/>
          </a:xfrm>
        </p:spPr>
        <p:txBody>
          <a:bodyPr/>
          <a:lstStyle/>
          <a:p>
            <a:r>
              <a:rPr lang="sk-SK" dirty="0" smtClean="0"/>
              <a:t>môže byť zo strany zamestnanca, alebo zamestnávateľa </a:t>
            </a:r>
            <a:r>
              <a:rPr lang="sk-SK" b="1" dirty="0" smtClean="0"/>
              <a:t>bez udania dôvodu</a:t>
            </a:r>
          </a:p>
          <a:p>
            <a:endParaRPr lang="sk-SK" dirty="0"/>
          </a:p>
        </p:txBody>
      </p:sp>
      <p:pic>
        <p:nvPicPr>
          <p:cNvPr id="1026" name="Picture 2" descr="http://t1.gstatic.com/images?q=tbn:ANd9GcQ9GiI5tpJu46shSO1nzchKcRsn-ORUKhTtoB6mu-K6wHK2ciu5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573016"/>
            <a:ext cx="1800200" cy="1827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Uplynutie dohodnutej doby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73088"/>
          </a:xfrm>
        </p:spPr>
        <p:txBody>
          <a:bodyPr/>
          <a:lstStyle/>
          <a:p>
            <a:r>
              <a:rPr lang="sk-SK" dirty="0" smtClean="0"/>
              <a:t>Takto skončí pracovný pomer dohodnutý na dobu určitú</a:t>
            </a:r>
            <a:endParaRPr lang="sk-SK" dirty="0"/>
          </a:p>
        </p:txBody>
      </p:sp>
      <p:pic>
        <p:nvPicPr>
          <p:cNvPr id="33794" name="Picture 2" descr="http://t3.gstatic.com/images?q=tbn:ANd9GcTDmOTVm3zNZeuKphkHHVheWBlnqajdN_kX1cs_AHn-245WYa8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212976"/>
            <a:ext cx="200025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Účastníci pracovnoprávnych vzťahov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0A75FCF-F94E-4999-8A9E-DA8E6003C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0A75FCF-F94E-4999-8A9E-DA8E6003C0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202DA1-60D1-4340-BB3D-0FF3D0CEF2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49202DA1-60D1-4340-BB3D-0FF3D0CEF2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0366B0-1FC3-40BE-BB7D-D516572E6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80366B0-1FC3-40BE-BB7D-D516572E6B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44C76C-7CA0-412C-90A6-BC728DBBA9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3644C76C-7CA0-412C-90A6-BC728DBBA9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FCA6B1-69BB-424C-82A4-EDD4563FF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5CFCA6B1-69BB-424C-82A4-EDD4563FF2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6E806E-E596-4D71-80A6-DD854C214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C86E806E-E596-4D71-80A6-DD854C214A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C5DCDB-77D8-442D-91C1-B0410BEBD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38C5DCDB-77D8-442D-91C1-B0410BEBDD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EF070C-4998-484C-95EB-7BE12EB16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9BEF070C-4998-484C-95EB-7BE12EB16F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Účastníci pracovnoprávnych vzťahov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413248"/>
          </a:xfrm>
        </p:spPr>
        <p:txBody>
          <a:bodyPr/>
          <a:lstStyle/>
          <a:p>
            <a:r>
              <a:rPr lang="sk-SK" dirty="0" smtClean="0"/>
              <a:t>Zamestnanec </a:t>
            </a:r>
          </a:p>
          <a:p>
            <a:pPr lvl="1"/>
            <a:r>
              <a:rPr lang="sk-SK" dirty="0" smtClean="0"/>
              <a:t>FO, ktorá vykonáva závislú prácu podľa pokynov zamestnávateľa a dostáva za to mzdu (plat)</a:t>
            </a:r>
          </a:p>
          <a:p>
            <a:r>
              <a:rPr lang="sk-SK" dirty="0" smtClean="0"/>
              <a:t>Zamestnávateľ</a:t>
            </a:r>
          </a:p>
          <a:p>
            <a:pPr lvl="1"/>
            <a:r>
              <a:rPr lang="sk-SK" dirty="0" smtClean="0"/>
              <a:t>FO alebo PO, ktorá zamestnáva aspoň 1 FO</a:t>
            </a:r>
          </a:p>
          <a:p>
            <a:endParaRPr lang="sk-SK" dirty="0"/>
          </a:p>
        </p:txBody>
      </p:sp>
      <p:sp>
        <p:nvSpPr>
          <p:cNvPr id="4" name="Zaoblený obdĺžnik 3"/>
          <p:cNvSpPr/>
          <p:nvPr/>
        </p:nvSpPr>
        <p:spPr>
          <a:xfrm>
            <a:off x="755576" y="4365104"/>
            <a:ext cx="266429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KOMODA </a:t>
            </a:r>
            <a:r>
              <a:rPr lang="sk-SK" sz="2800" b="1" dirty="0" err="1" smtClean="0"/>
              <a:t>s.r.o</a:t>
            </a:r>
            <a:endParaRPr lang="sk-SK" sz="2800" b="1" dirty="0" smtClean="0"/>
          </a:p>
          <a:p>
            <a:pPr algn="ctr"/>
            <a:r>
              <a:rPr lang="sk-SK" sz="2000" dirty="0" smtClean="0"/>
              <a:t>PO - zamestnávateľ</a:t>
            </a:r>
            <a:endParaRPr lang="sk-SK" sz="2000" dirty="0"/>
          </a:p>
        </p:txBody>
      </p:sp>
      <p:sp>
        <p:nvSpPr>
          <p:cNvPr id="5" name="Zaoblený obdĺžnik 4"/>
          <p:cNvSpPr/>
          <p:nvPr/>
        </p:nvSpPr>
        <p:spPr>
          <a:xfrm>
            <a:off x="5364088" y="4365104"/>
            <a:ext cx="266429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/>
              <a:t>Ján Pilina</a:t>
            </a:r>
          </a:p>
          <a:p>
            <a:pPr algn="ctr"/>
            <a:r>
              <a:rPr lang="sk-SK" sz="2000" dirty="0" smtClean="0"/>
              <a:t>FO - zamestnanec</a:t>
            </a:r>
            <a:endParaRPr lang="sk-SK" sz="2000" dirty="0"/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3419872" y="4653136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 flipH="1">
            <a:off x="3419872" y="522920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BlokTextu 9"/>
          <p:cNvSpPr txBox="1"/>
          <p:nvPr/>
        </p:nvSpPr>
        <p:spPr>
          <a:xfrm>
            <a:off x="3635896" y="414908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pokyny</a:t>
            </a:r>
            <a:endParaRPr lang="sk-SK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3707904" y="5445224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b="1" dirty="0" smtClean="0"/>
              <a:t>závislá práca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8" name="Picture 20" descr="http://4.bp.blogspot.com/-6RgGsN-89oE/TbFZOYz33KI/AAAAAAAAUdA/49AF4ZtTCQk/s1600/2CA+Calendar+January+2012+printa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73016"/>
            <a:ext cx="2160240" cy="162018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Založenie a vznik pracovného pomeru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899592" y="1412776"/>
            <a:ext cx="7772400" cy="2197224"/>
          </a:xfrm>
        </p:spPr>
        <p:txBody>
          <a:bodyPr/>
          <a:lstStyle/>
          <a:p>
            <a:r>
              <a:rPr lang="sk-SK" dirty="0" smtClean="0"/>
              <a:t>Založenie pracovného pomeru</a:t>
            </a:r>
          </a:p>
          <a:p>
            <a:pPr lvl="1"/>
            <a:r>
              <a:rPr lang="sk-SK" dirty="0" smtClean="0"/>
              <a:t>Dňom uzatvorenia pracovnej zmluvy</a:t>
            </a:r>
          </a:p>
          <a:p>
            <a:r>
              <a:rPr lang="sk-SK" dirty="0" smtClean="0"/>
              <a:t>Vznik pracovného pomeru</a:t>
            </a:r>
          </a:p>
          <a:p>
            <a:pPr lvl="1"/>
            <a:r>
              <a:rPr lang="sk-SK" dirty="0" smtClean="0"/>
              <a:t>Dňom, ktorý je dohodnutý v pracovnej zmluve ako deň nástupu do práce</a:t>
            </a:r>
            <a:endParaRPr lang="sk-SK" dirty="0"/>
          </a:p>
        </p:txBody>
      </p:sp>
      <p:pic>
        <p:nvPicPr>
          <p:cNvPr id="17410" name="Picture 2" descr="http://t0.gstatic.com/images?q=tbn:ANd9GcToFfFvPFxjKKcjn3jBu6OIO6PNPxgO1bGUFB_qB0_s3cbzcs2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941168"/>
            <a:ext cx="2664296" cy="1543051"/>
          </a:xfrm>
          <a:prstGeom prst="rect">
            <a:avLst/>
          </a:prstGeom>
          <a:noFill/>
        </p:spPr>
      </p:pic>
      <p:sp>
        <p:nvSpPr>
          <p:cNvPr id="17412" name="AutoShape 4" descr="data:image/jpeg;base64,/9j/4AAQSkZJRgABAQAAAQABAAD/2wCEAAkGBhQSEBUUEBESFRQWEBcUFRUVGRYYGBQVGRUZFxUXFxUYJyYeFx0mGRUXIDIgIygpLC4sGx4xNjEqNyYvLCoBCQoKBQUFDQUFDSkYEhgpKSkpKSkpKSkpKSkpKSkpKSkpKSkpKSkpKSkpKSkpKSkpKSkpKSkpKSkpKSkpKSkpKf/AABEIAMIBAwMBIgACEQEDEQH/xAAbAAACAwEBAQAAAAAAAAAAAAAABAMFBgECB//EAD8QAAIBAgIECggFBAIDAQAAAAECAwARBBIFEyExBhQiM0FSU3OSshUjMkJRYZHRQ3Fyk6IHgbPSYoIWobFj/8QAFAEBAAAAAAAAAAAAAAAAAAAAAP/EABQRAQAAAAAAAAAAAAAAAAAAAAD/2gAMAwEAAhEDEQA/APsUMLO0nrJBaQgAFbAZV+XzqXiR7WX6r9qMFvk70+VaaoFeJHtZfqv2o4ke1l+q/amqKBXiR7WX6r9qOJHtZfqv2pqigV4ke1l+q/aqrTmm8NgwpxeNMOa+XOyjNa18oy3Nsw3fGr+sD/W3FEaKaJPbxOIhw6fmz5//AIhH96C94P8ACDDY4McJjHlCWzW5JGa5U2dQbGxsd2w/CvUGmoHxbYRMW7YhI9Y8a7ci3UcpguUHlrsJvt3VnOGXDFsBHHgMFh8Q+JaJYoGWIsgVEGd1G+UonKsoIvYE7CKzvAWOLD6fVI4sTGJNFMrNio2jlnmEwkklObaxaxN/lbcBQbz/AMkiGkvR7PiVmMGuRm1YSRekId5Is28D2W+FS4/hDh4cQcPJiZtcMO2I1YVmJiUEsVshDHknkg32bq+acNllfSWM0lhyS2i5MIoUbniyu2JU/ln2/LNWqOkI59NQ4qM5ootBviQw6RLIQo/PKr/+6C84PcLMLjndMJi5pDGoL8h1Cg7rs6AXNjs+R+FWeFxEcryJFii7xMFkVXQmNjewYAbDsOw1iv6b4xMLoaXSOKYB8RJNi536SS7KiD47gAPi9qQ/p9p9NHaD47iUmc4nEzTymNcxBLlAzsSAo5Atc7Swtcmg3em9NYfCasYnFuhlkEca+0zsSBZVVSTtIudwuPjXrTeloMIgbFYxogTZQzLmc/BEClnPyANfGOEuPeSOPH4zDYxcT6QglLSQOsGGwqO2SGORrXvmVifeb8tux/q7oRM0MsaM+KxWLw+GQ5gCkal3YRMbarN0tfp/Og0ujuGmDnmWBMXOsrrmRJY5ITILX5GtjUNsHRTmgtNxYtplhmnDwTGKVHAV1boOUj2TY2PTY1lODeJfTGME2LVIG0biXUYRSXkExFtZLKbci6nKFG0qbk7qj4R4WZeECx4GUQvjNHWxD5bmNY5CFmUbjJlXIpOwXvQbXROkYsSZRBiJW1M7QSdGWRbZlBKjNa+8XFWDYMjfNL9V+1RaB0FFg4Egw65UUdO1mY7WZm95idpNN4mBXRkcAqylWB6VIsR9CaDJ4Th9gJMQsEePYyO5RDZsjuPdSXJq2N9mxttWumtKQ4RFbEYqRMzZUA5Tu3VSNFLOfkAazi4JNI4rDDDoq6P0fLnV1ACT4hBlRIbfhx7buNhPJF7E13g83GdP4+SXbxOKDDwA+4JFLysB0ElbX322UF/oPTmHxcbSYfFuyoxWS/IMbLvDq6hk/uK5g9O4aXEcXhxpklEZkKxsr5UBUXZlBVdrrsJvtqg4FQh9L6YlQepaWCH/AItLHERN8rgtt/VS3ALRkK6a0o2HijjiiEGGRY1VVvlzy7FsL51F6DS8IOEWGwWUYrFyIz3yIAXdgN5EaKWsPja1NaEx8WMhWbC4p5I2vZgQNo2EEFQVI+BFKcJdKR4Zw8MKy4+aPUwRj25ApLDM3uRKzlmY2A/OwqXgRwYGAwaQFg73aSVxsDyuczkDoHQPkBQWvEj2sv1X7UcSPay/VftTVFArxI9rL9V+1HEj2sv1X7U1RQK8SPay/VftRxI9rL9V+1NUUCujiTGMxJN2FzvNmI22oo0ZzQ/U3nNFAYLfJ3p8q01VHjJ44UnmlkkVVl25WbeQiqAB0liB/eoRpRBKIpBi4yYJJ2LuMqJG2Vs5VjbaQRa4INwdhsGiorMwaegeVYw+IzPgRjEuxBeIkgjKTcMNhsQN/wAja0wEaTRJKjzZZI1kW7MDlZQwuOg2O6gsqKrcZg8qgiSXnIx7bbjIoP8A6JpI6QiGJkw7ySq0eGTEljIbGNmkRjv2ZTHtv1hQOcI8RiEw0jYKJJZwAUjc5VblDML3G3LmttG21ZmXRs+ksXhZcRhpMNh8I+vEcrIZJsRYBOTGWColibk3YncBVgvCTDtFC8bYqRp4hLFChYylCMwJW9kFgTyiL2NrnZXMLwlw0kgRJJzfA8cQ5iM8WZlYBSQQwKi4IG/5GwWT8GIzj1xpeQyLhTh1QldWql85YC1wx3XvurxpfgnFiMVhsSzyJLhmYoYyBmVxZkcEG6kfCx2n401gYlliSRHmyvGrrdmBsyhhcdBsd1QyRZTKc2IfIFIRGJY8m9lBI2n5mgi0VwSigfFsGdxi5jLKkmUqCwKsFsAcpBtYk7AP7rcEuAGG0csqwaxhKdolbPlQZssS7PYBd99ycxuTSsHCZH1ZEGPCST6hXLJzodkIyh8xA1chLAWAW+2mptNxBlVDipC2Ikw4yNYa2JWaQXkZRYBHF911I+FwS0b/AEqwcLDbiJIVdnjw0srPBE7XuyRfEXNixNt+/bUUX9KYBhRhTisY0Cyo6Rs8ZVAkjSasDJYqWbaTc7F2i1aqLBXUEtMtwDYubj5HKSPoTUWPweWJ2EkoIjYjltvCkig88I+D0WNwsmGnvq5FsStgwIIZWUm4uGAP9qq8XwLLz6PfXsyYEPskGZ5mMYjRmcEAEWve201Nj9LQwSSLPJMixxRSZy7ENrZXiVVAuSc6AbveWoF0/GZNWiYxnzzILMoB1DhJCGZwLXZbfn8dlAaU/pxhJ8YMWwlWQgLKsblEnC2yiZR7Y5K7Li9he9qsV4MRjSBx2ZzKcKMMFJXIqZ85IFr3J+dV0vCKFdYx43q4XCzSXOWIkA3YXz5QCCXClbG97bavvR468vjagbqt4RaCTGYZ8PK8ipIAGMTZGsGBIzbdhtYjpBNeWw1pGGeYgRBrB2JJu274nYKo24ULkkfUY/JCxWVi0YysApKgZ7ueWNg+fSLEIsB/SbCQtE0UuMVonVlOvc+ybhSp5OXZa1t1WOO4EI+KfEw4nE4aWWNY5jAY7SquxSwkVrMBsDLYgV4xum442lFsU4ilhhYxuCTLNbKoVmF7ayLb/wDoPgbWWEMcjyokkxMTiOTlPYOUWTKD08l1JtuvQecPwajiwhw2HaSBcpAeNvWBibl87XzOTtJa96oNBf0vTCzmdMfpFnabWyK0q5JmO/WoFAe/z2/C1apsALH1ku7rtVVNixEuHDcakeeyrkcbXERkNyzKByUc/wBvyoK7SH9K8JPipMTLJizJJ7QE7qoAAsq5bEKLXAvV7wc4PJgoTFE8zpnLjWuZCt7XVWO3LcXt8Saq34RQhip43yXiSQ39h5XMaLbNd+WCLxhhsO3YacwuMWTEy4cLigYlUvIXXJy7lALOWuQCfZ2Dfa4uF7RSno8deXxtUEmD9aq6yWxRyeW28FLf/TQWVFUWDx8UgkYPiBFGZAZWe0ZMTsktje4ysjDaBuuLjbSUvCOEYdcQq4142kePk3DKyzaizI5Ui8gsBv8AkKDVUVWYCAyJmcYiIkmyPJdgAbAnISBcbbXO/bt2Ux6PHXl8bUHdGc0P1N5zRXNFLaJRtO1t+0+2d5rlAji8OZFkRXhF5iHSVA6SRmMKyMtxsN73+W4gmqd+AwMWq49IFbBcUltlJZAZCuRmuyAa1ltdiVCgm4ub9cMDriscbPrGy5xYFsi2DNYkD52NK8FcSMVhUmkhhUs0lggupVZXRCCwubqobcN9Ali+CCyXZsSRLaILIgQZAkbxOqqbjKyzS7DuzX3gVpISiqFUqAAABcbABYCucRj7NPCtHEY+zTwrQRaQmXIOUOdi6R2qVU4ngrBLPJNM2d2K5eUVCoEUapgptLGXXOVbYTbYbVZaQwUeQerTnYvdHapVVwhmkieIYeLCtnkjQRshLyXkGuIK2ESpFd8xDX3WGzMEWjeCpgCavF5TxWGCQ5UNzCmQSx5idUxUsNuYbtm+/nE8CISDq5jHYRrEVykxRpE0LR3a+YMkkl77btm3gVpeIx9mnhWjiMfZp4VoPUTIqhVKgAAAXGwDYBS8Eq62TlD3OkdWpuIx9mnhWlYcHHrJPVp7nujq0FY3BoCDCxxYko+FIKyWRs5MTxOzIdlyJHb5E9IuCj/4KgSFRiVbUzYh1M0ccpIncu+fMdrBibPs37QaY4J6T40+IDphysUiKpWJ4XuyZmV4ZbutrrZjbNckAAXOj4jH2aeFaD0kqgAZwdm+42/Sl9JzLqJOUOafpHVNTcRj7NPCtLaTwUepk9WnNP7q9U0FRwi4IxYuQu8xU6jVqBlKq4fOktjvK3YW3WY9NiPOJ4IxmaGVJkDRpIpMkcUhYySrM8gJtkfOCbgEDMbAUnw24URYJlCjDZ1jaVkfKpkzExQxr0jNKcxYA2WJr7xWqw8ELqHRYmVlDKyhSGUi4II2EEbb0FK/BzO84kxIaCebWvEFCs3Ijj1by5jdMsYFgqkjZe1aLXL1l+oqPiMfZp4Vo4jH2aeFaCESrr25Q5pekdZqqsTwYifDGBnRg2M4yxdVa98Vr3W3RdSY79APTViMGmub1ac0vur1mqj0FpMy4yaGaOKPLrGjibDujvEsuRZRMzFJFtlJyqLF1/uHTwNjXW6idYs+LjxSBUjtHIihSpAtnQ5b2NrX2GrPQGiBhRKNeZNZM0xL5c2dgM92FgRcbAAABYDYKsuIx9mnhWjiMfZp4VoPTzLY8pd3xFUE2hkxD4R5NW0cULkqx2l3jRV2brZdZe/xFXj4GOx9Wm7qrWW05ppcMmEiigRpp12HVNKEjjjDSPqouW52qoUEC7bSAKBrEcFEbFHErOEmEqlHVUOWEQrE8JDXDKTme+yxK/A3c0LotoZsRJJiI5NfKJLBMmTLGkajNma4CRj4bST02pjQxinw8cq6mQPGrB0TKrAi9wrXK/kTcbqc4jH2aeFaCTXL1l+opSeUGVLMB6qTbcbNsdT8Rj7NPCtLSYKPXJ6tObk91etHQUA4GK7s2InRs8kUkqRBoo5niVxndQ55bM6EkdESDba9PQ8G41iEImOrGNGKAJBI9dr9WWJuRreVc7eioEeZseYUGDaFBnltCweJWB1aazOVaRiL2yCyi5tdc2h4jH2aeFaCTXL1h9RRrl6y/UVHxGPs08K0cRj7NPCtB40YfVD8285rlGi1AiAAAF22D9ZooIlw+sWZczreQjMhysOSu0N0V50BoJMHCIYmlMa7FEjlyigABVJ2hQBsFMYLfJ3p8q01QFFFFArpD2B3sX+VKrsZwSilnM7SYoSEKBkxE8aqF3AIjBbX2kEEE76sdIewO9i/ypTVACiiigKQOHDtMhLAMFF1Yqwuu9WWxU/MU/SuH52T/p5aCHROg48PnKZ2eRg0kkjF3cgBVux6AoAAFgPhtNWFFFAUrpTmJO6fymmqV0pzEndP5TQc0ho1JlVZL2WWOUWJHKikWRL23gOqm3ypoCu0UBRRRQKgevbuV8zUro7g7HDKZc0skhTVh5XaQrHe+Rc3si4BPSbC5NhTS8+3dL5mpqgKKKKDzJuP5VUPoOOeOBmLq8cfIkjYo6h0CuuYdBAGz4hSLEAi3k3H8qh0dzMfdJ5RQdwOCSGJIolCxogRFG5VUWAH9qnoooClZeeTu5PNHTVKyc+ndyeaOgj0bolYTKVLEzTtM5Yg8oqq2FgOSFRQAb2Ap6iigKKKKBXRnND9Tec0UaM5ofqbzmiggw+NVWlBJvrTuVj7q9IFT+kk+LeB/tVXprSWowuJkDlGzlI2Ch7SyBI4eSSA3rHXYSB8SBtpLgHip2GIXFOxkinWIxsQ+qYQRs1pgBrA5bONnJDW2bgGh9JJ8W8D/aj0knxbwP8AamqKCsx+kUyja3Oxe6/ap8qZ9JJ8W8D/AGrukPYHexf5UrG/1A0ti4GLQazLqY0w+raKzYx5rZZUc53BTIAqg7DITawIDY+kk+LeB/tR6ST4t4H+1MrXaBX0knxbwP8AaloNIprZNre57r9X8qs6Uh5yX/p5aDvpJPi3gf7Uekk+LeB/tWOh0/OuDlYYgyO+leJxSssZMSnEJhS5VAq7GWRhcWJKg3FW/BWWXX4yNpXlhjmjSJ5CC2fVK06ZgBmCsR+RLDosAuvSSfFvA/2pbSWkUMMm1uaf3X6p+VWdK6U5iTun8poD0knxbwP9qPSSfFvA/wBqp+GWNeNYNVO0TPjYIbARkOryLrLl1JFolkPJIrmncc6Y3BIk7KJZZNZHaPKyRwuxJJXPfWGIbCN9Bc+kk+LeB/tR6ST4t4H+1NUUFYukU152tzS+6/Wb5Uz6ST4t4H+1A59u6XzNVDojSLmbSGtxd44ZVjRn1QEPqFldtgUWBmAu1/Y30F96ST4t4H+1HpJPi3gf7VScDZ2fXvxppomkXUh2RpFUIAzNlAy52uwQjYANguVGloE30kljtbd1H+1Q6P0impj2tza+6/VHyqwk3H8qzHCrGyQ6LMkMzRSCKMIyiM3d8scanWKwtndei+zfQX/pJPi3gf7Uekk+LeB/tWa/qBpKSLDBoZJUy5S0sbxXiDEKkjRMLzi5No1tmsR8K1y7qBb0knxbwP8AalpNIprk2tzcnuv1o/lVnSsvPJ3cnmjoD0knxbwP9qPSSfFvA/2qjw+kZBpHFJrnljiwkUghAjuJJGkOVLAE8mJfaY+3SHArTOIkxM8c6zhURC2sCWTESF55EvcsFEcsCqu6ydBO0NX6ST4t4H+1HpJPi3gf7U1RQKaKa8QI3Et5z8a5XrRvNj9Tec0UEcOHVxMrqrK0hDKwBDAqtwQdhFMYTBJEuWJERbk5UUKLk3JsNm+o8Fvk70+VaaoCiiigV0h7A72L/KlDaMiMolMUZlC5RIVXOF27A9swG07L9NGkPYHexf5UpqgKKKKApJIgzzKwBUhQQRcEFbEEHeLU7SuH52T/AKeWggw/BzCxo6R4XDokltYqxRqr23Z1As1r9NOwYdUUKiqqjcqgAD8gNgqSigKV0pzEndP5TTVK6U5iTun8poI9IaDw+IscRh4ZctwutjR7A77ZgbV5xHB/DSSLJJhoHkW2V2jRmXKbrZiLix3W3VYUUBRRRQKrz7d0vmalYuC2EUOFweGUOuVwIoxnW97NYcoXF7Gml59u6XzNTVArg9FxQ31MMUea2bIirmte18oF7XP1NNUUUHmTcfyquGiIcRBEMRDFKBGpAkRXAOUC4DA2qxk3H8qh0dzMfdJ5RQQ+gsPeNuLw3iULEdWl4gNwjNuQB8BanqKKApWTnk7uTzR01SsnPp3cnmjoIoNA4dJTMmGgWUkkyLGgc5vau4GY36du2m48OqliqqC5zMQACxACgsRvOVQLnoAqSigKKKKBXRnND9Tec0UaM5ofqbzmigXw8zhpMseYa07cyj3V6DU/GpOx/mtLyyIsc5lzZM7BsocmxVQbZOVfb0bayOhkjk0Hq5Glizs2szQyuyNJMZmjaN1u62bISbqRsuaDbDFSdj/NaOMydj/NaquAsTLgkDwxxWeQKscWoDoJGEcpg/CLoFYqdoJ/tWgoKvH4iTKPU/ixe8vapTPGZOx/mtd0h7A72L/KlZjhZiI+P4AMst1nLuypOyKmqkEYbICm2ZkNzuyncKDTcak7H+a0cZk7H+a1hFgxB0o8kkKSPx9Y0WSF21OCWIMJosQTkj5dzZRcuSpJNsv0YUCnGZOx/mtLQYiTWSep6nvr1atKREgV5i24BSbAnYEN9g2n+1B74zJ2P81rgxUnY/zWsbwfxsEeA0g8kUjxrNiZXhljl5cIukS+uHLzxxKen2ttq0PBHg0mDhOWOJJJSJJtUoRM9vZRVsAijkjpNrm5JJCy4zJ2P81pbSWIk1Mnqfwn99eqatKV0pzEndP5TQc4zJ2P81o41J2P81rNf1CnjC4dXWUk4yFiY1nYJEkqySlhECCCqZbG/tVTcOMI+IxYtFKQiwRqmVycQksyPJJh5LZcO8eTa++2a+UBWoN9xmTsf5rRxmTsf5rTQrtBVriJNcfU/hL769ZqZ4zJ2P8ANa6Ofbul8zVjtBSo8mlDE08WcjVuY8QSqLAPWxhxyiJpJbKu3kjZa1BsBipOx/mtHGZOx/mtZD+nOj5UkmcoqQ6nDwJkSSNZpIg+tnyS2ck51GcgZstuUFDHdUCb4mSx9T0ddagwGJkEMfqfw199eqKsZNx/KsjwoxUQwsEckDzM8YyDUTTxx+rCmSSOJWzZQ2xSLk2tbayhpeNSdj/NaOMydj/NawmMwUbWieGefDpoiNMGkkchMs5zo5cMoyzBVhF3ylAznYM1txoLCPFhYY5nzyJBGjvcnO6oAzXO03IJvQe+Mydj/NaWkxEmuT1P4cnvr1o6tKVl55O7k80dBzjUnY/zWjjMnY/zWsloaTDzaS1yQzxMqzIrNh8ShnLlS7yTOoUqBHZELfGwHJAY4ETxticcYxKubEKUEiTC8SwoMytKNoMpl2A7BbYKDS8Zk7H+a0cZk7H+a03RQKaKJ1QuLG7bN9uWemuV60ZzQ/U3nNFAYLfJ3p8q01SuC3yd6fKtNUBRRRQK6Q9gd7F/lSmqV0h7A72L/KlNUBRRRQFK4fnZP+nlpqlcPzsn/Ty0DVFFFAUrpTmJO6fymmqV0pzEndP5TQNUUUUBRRRQKrz7d0vmamqVXn27pfM1NUBRRRQeZNx/KoNHczH3SeUVPJuP5VDo7mY+6TyigYooooClZOeTu5PNHTVKyc+ndyeaOgaooooCiiigV0ZzQ/U3nNFGjOaH6m85ooEzO0YmdpY0jWQkllJsAq3uQw/+UvDwjVomkWdMqSapgYJg4k2Wj1RIkzHMtly3Nxap8ZLMsUxwsaSS62yLI2RLkICzMATYDbYb7WuN9VMOGxsWFKw4aETvOS8hxAa+ZbvOW1Qu9+SFyZVAXYVGWgudG484iISwzRMjXAOqcbVYqwKs4KkMCCCAQQaa1cvaR/tt/vS/B3CGLDojQrCVuMiyGUe0Tm1hCly18xJF7k3vvqyoKzHxy5Ry4+di/DbtU/50tpHTywMqzYiNSxUczKQud8iF2ViIwz8kFiATsqz0h7A72L/KlUOm4MXJiFAwsUmGjZJAGnyNJIpDBmXI1wjAEKSLsASdlqB7E6ZEcyQyToskhsl4ZcrMQxC6zNkDEIxCk3Nt1P5Je0j/AG2/3qhxOiJ5NIxTZCkcTPmLTGRJEMTKmrw5FopMzXMgsQAwuwatRQK6uXtI/wBtv96UTWK8pMkQACkkoQAAt7k59gtVrVbiHca8xIJJAq5EZsgZsuwF7HKPnY0CWG4SpIkzriI7QJnlzQyoUQqXD5XYEqVViGFwbGxNOaPxzTLmimiIDZWGra6OLZkYZ+SwvYg7qpcBoCeWOZcWgheWSOR5YZUlMuU82VkjskahVUJZrgm5JLFneBWg5cNhsuIkZ5HlklkBKEK8kju2VlVSb5gTfp3WGygttXL2kf7bf70tpJJdTJd4+af8Nuqf+dWdK6U5iTun8poK/S2mxhheeeNRlZtkMrkIts7sEYlUFxdjYC4ua5j9OiFo0kmXNKLoI8PPKSAVFzqi2UXddpsNtK8KcPipWEUWHilw5S82eYxGXafU2CPyCByusDl2C91+Eeg5sRLE0MRilUxEYoTsuqQSB5UMK7JbgMtmGU5tpFqDR5Je0j/bb/ejVy9pH+23+9NCigrAkuuPLj5pfw26zf8AOlcFwgWaRo48REXVM5BikUFMxXOjMwWRMwtmUkX6asJGIlcqLnUCwva5zPYX6PzrKy6DxmJhxazwwxTYnBvCsqzGQRixEcOTIpVOWxLAsSbnqgBf6K0vxkFoJkdRblamVVYG9mR2YCRdh5Skj509q5e0j/bb/eqbgnoeWBpS+dImWIRQPK85jKKRI2dr2zEqMo2WQHYWIGjoFHjlseXHu7Nv96rW0kYII2llQAooULDK7MQlyFRGLNYAk2GwA1dybj+VZzS6Yp8PDHhYkZXiAmZpjCyplXkoQjkFrnlW2AbNpBASY3hTHFFHM86mKRNYjph8RIpTKGzExlsosQbtb/0assNLJIiukkZV1DKTE4urC42FwRsO47aq5tGSScUhaBY8OqF540ZWQNGqiCDoLR5iW2Lb1SgixsdHQK6uXtI/22/3paRJdcnLj5uT8NutH/zqzpWXnk7uTzR0FbFp5Wn1AxEet5dhqZQGMdhIFctkdluLqCSOkCjA6eWaQxxYiJnAc21UgDCN9XIUctlkCvyTlJsd9JYHD4x8SZZ8NApySRwsJy+oU7eayDMXZUzMGvsUACxurwN4MTwTmWZVXNhssvKD58S0meWSGwAhjY3JQWDHKcoK3IanVy9pH+23+9Grl7SP9tv96aooFNFX1QvYm7XsLe+ejbb60V3RnND9Tec0UBgt8nenyrTVK4LfJ3p8q01QFFFFArpD2B3sX+VKapXSB5A72L/KlM0HaKKKApXD87J/08tNUrhz62T/AKeWgaooooCldKcxJ3T+U01SulOYk7p/KaBqiuV2gKKKKBVefbul8zU1Sq8+3dL5mpqgKKKKDzJuP5VBo7mY+6Tyip5Nx/KoNHczH3SeUUDNFFFAUrJz6d3J5o6apWQ+uTu5PNHQNUUUUBRRRQK6M5ofqbzmijRnND9Tec0UCTRACZ7TMRISEjdgWOVbBRmCj+5A+JqpXhFHqXd48SrpjFwYj1xbWTMUVAjhspF5ACTbKVcH2atcZhJZYpkgm1LtLYSZM5UWTNZSRttcA32b6Tj4MS8TOGeXDSDMCufDXQLsNmjEgzNn5WfNe++520DGg8THiY2ZdcrRzSQyKZXOWSNiri4axHSD8CNx2Cy9HL1pf3JPvSvBzQCYPDrDGbgMzs1lGd3Yu7ZVsFuxNgNgFgN1WlBWY/R65Rypedi/Ek7VPnSGndILhmiGTESayRU5ExzDM6qCsZbM9s2Y5RsVWJ3VcaQ9gd7F/lSqnTPBc4meN3kjCRyxyLaIa5SjZsq4jNyEZgLgLcjML7aBPHcIYo5CAmJeJMRHh5ZllOSOWQoqrYvmexkQMVGzN0kMBovRy9aX9yT71SwcDrOwabNA2OON1eWzGUsJArSX2oJRnACg7FBJAIOkoFfRy9aX9yT70rBgF1knKl9z8STq/nVpSDIxaYIwViqhWIzBTl2ErcZhfouPzoKjROlRPr7Q4kGEjdNnEmZSwVHV8pcWsVJ2XXbtvTmgp48VAsycYRWLgK8jZuQ7IScrEbSpIsTsIpfQ3BZsMk5iliWWeQPyYckEZVVQZMOr7Lhbk57km/QBTfBbQr4TCx4d5Vl1ShFZUMd1AAGYFmu17km4vfcKB30cvWl/ck+9LaS0eohk5UvNP+JJ1T86s6V0pzEndP5TQHo5etL+5J96PRy9aX9yT701RQK+jl60v7kn3o9HL1pf3JPvTVFBWLgF1xGaXml/Ek6zfOmfRy9aX9yT70Lz7d0vmamqBX0cvWl/ck+9Ho5etL+5J96aooE30ctjypd3aSfeodH6PXVR8qXm1/Ek6o+dWEm4/lUOjuZj7pPKKDz6OXrS/uSfej0cvWl/ck+9NUUCvo5etL+5J96Wk0euuTlS83J+JJ1o/nVnSsnPp3cnmjoD0cvWl/ck+9Ho5etL+5J96aooFfRy9aX9yT70ejl60v7kn3pqigU0UtolG3e28kn2z0naa5XrRnND9Tec0UBgt8nenyrTVJYSUBpLsB609I6q0zr16y/UUElFR69esv1FGvXrL9RQQ6Q9gd7F/lSmqS0hOuQcpedi6R2qUzr16y/UUElFR69esv1FGvXrL9RQSUrh+dk/6eWptevWX6ilsPOutk5S+50jq0DtFR69esv1FGvXrL9RQSUrpTmJO6fymptevWX6iltJzrqJOUvNP0jqmgdoqPXr1l+oo169ZfqKCSio9evWX6ijXr1l+ooIV59u6XzNTVJLOuvPKXml6R1mpnXr1l+ooJKKj169ZfqKNevWX6ig9Sbj+VQ6O5mPuk8or2862PKXd8RUGjp11MfKXm16R1RQOUVHr16y/UUa9esv1FBJSsnPp3cnmjqbXr1l+opaSddcnKXm5OkdaOgdoqPXr1l+oo169ZfqKCSio9evWX6ijXr1l+ooIdGc0P1N5zRRos+qH5t5zXKCU4RDtKISd5IFzXOJR9mnhFdooOcSj7NPCKOJR9mnhFdooOcRj7NPCKOJR9mnhFdooOcSj7NPCKOJR9mnhFdooOcSj7NPCKOIx9mnhFFFAcSj7NPCKOJR9mnhFdooOcSj7NPCKDgY+zTwiiig7xKPs08IrnEo+zTwiu0UHOJR9mnhFHEo+zTwiu0UHOIx9mnhFHEo+zTwiu0UHOJR9mnhFHEo+zTwiu0UHOJR9mnhFHEY+zTwiu0UHOJR9mnhFHEo+zTwiu0UHOJR9mnhFHEY+zTwiu0UHOJR9mnhFHEo+zTwiu0UHOJR9mnhFHEo+zTwiu0UHQgGxQABuA2Af2ooo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7414" name="AutoShape 6" descr="data:image/jpeg;base64,/9j/4AAQSkZJRgABAQAAAQABAAD/2wCEAAkGBhQSEBUUEBESFRQWEBcUFRUVGRYYGBQVGRUZFxUXFxUYJyYeFx0mGRUXIDIgIygpLC4sGx4xNjEqNyYvLCoBCQoKBQUFDQUFDSkYEhgpKSkpKSkpKSkpKSkpKSkpKSkpKSkpKSkpKSkpKSkpKSkpKSkpKSkpKSkpKSkpKSkpKf/AABEIAMIBAwMBIgACEQEDEQH/xAAbAAACAwEBAQAAAAAAAAAAAAAABAMFBgECB//EAD8QAAIBAgIECggFBAIDAQAAAAECAwARBBIFEyExBhQiM0FSU3OSshUjMkJRYZHRQ3Fyk6IHgbPSYoIWobFj/8QAFAEBAAAAAAAAAAAAAAAAAAAAAP/EABQRAQAAAAAAAAAAAAAAAAAAAAD/2gAMAwEAAhEDEQA/APsUMLO0nrJBaQgAFbAZV+XzqXiR7WX6r9qMFvk70+VaaoFeJHtZfqv2o4ke1l+q/amqKBXiR7WX6r9qOJHtZfqv2pqigV4ke1l+q/aqrTmm8NgwpxeNMOa+XOyjNa18oy3Nsw3fGr+sD/W3FEaKaJPbxOIhw6fmz5//AIhH96C94P8ACDDY4McJjHlCWzW5JGa5U2dQbGxsd2w/CvUGmoHxbYRMW7YhI9Y8a7ci3UcpguUHlrsJvt3VnOGXDFsBHHgMFh8Q+JaJYoGWIsgVEGd1G+UonKsoIvYE7CKzvAWOLD6fVI4sTGJNFMrNio2jlnmEwkklObaxaxN/lbcBQbz/AMkiGkvR7PiVmMGuRm1YSRekId5Is28D2W+FS4/hDh4cQcPJiZtcMO2I1YVmJiUEsVshDHknkg32bq+acNllfSWM0lhyS2i5MIoUbniyu2JU/ln2/LNWqOkI59NQ4qM5ootBviQw6RLIQo/PKr/+6C84PcLMLjndMJi5pDGoL8h1Cg7rs6AXNjs+R+FWeFxEcryJFii7xMFkVXQmNjewYAbDsOw1iv6b4xMLoaXSOKYB8RJNi536SS7KiD47gAPi9qQ/p9p9NHaD47iUmc4nEzTymNcxBLlAzsSAo5Atc7Swtcmg3em9NYfCasYnFuhlkEca+0zsSBZVVSTtIudwuPjXrTeloMIgbFYxogTZQzLmc/BEClnPyANfGOEuPeSOPH4zDYxcT6QglLSQOsGGwqO2SGORrXvmVifeb8tux/q7oRM0MsaM+KxWLw+GQ5gCkal3YRMbarN0tfp/Og0ujuGmDnmWBMXOsrrmRJY5ITILX5GtjUNsHRTmgtNxYtplhmnDwTGKVHAV1boOUj2TY2PTY1lODeJfTGME2LVIG0biXUYRSXkExFtZLKbci6nKFG0qbk7qj4R4WZeECx4GUQvjNHWxD5bmNY5CFmUbjJlXIpOwXvQbXROkYsSZRBiJW1M7QSdGWRbZlBKjNa+8XFWDYMjfNL9V+1RaB0FFg4Egw65UUdO1mY7WZm95idpNN4mBXRkcAqylWB6VIsR9CaDJ4Th9gJMQsEePYyO5RDZsjuPdSXJq2N9mxttWumtKQ4RFbEYqRMzZUA5Tu3VSNFLOfkAazi4JNI4rDDDoq6P0fLnV1ACT4hBlRIbfhx7buNhPJF7E13g83GdP4+SXbxOKDDwA+4JFLysB0ElbX322UF/oPTmHxcbSYfFuyoxWS/IMbLvDq6hk/uK5g9O4aXEcXhxpklEZkKxsr5UBUXZlBVdrrsJvtqg4FQh9L6YlQepaWCH/AItLHERN8rgtt/VS3ALRkK6a0o2HijjiiEGGRY1VVvlzy7FsL51F6DS8IOEWGwWUYrFyIz3yIAXdgN5EaKWsPja1NaEx8WMhWbC4p5I2vZgQNo2EEFQVI+BFKcJdKR4Zw8MKy4+aPUwRj25ApLDM3uRKzlmY2A/OwqXgRwYGAwaQFg73aSVxsDyuczkDoHQPkBQWvEj2sv1X7UcSPay/VftTVFArxI9rL9V+1HEj2sv1X7U1RQK8SPay/VftRxI9rL9V+1NUUCujiTGMxJN2FzvNmI22oo0ZzQ/U3nNFAYLfJ3p8q01VHjJ44UnmlkkVVl25WbeQiqAB0liB/eoRpRBKIpBi4yYJJ2LuMqJG2Vs5VjbaQRa4INwdhsGiorMwaegeVYw+IzPgRjEuxBeIkgjKTcMNhsQN/wAja0wEaTRJKjzZZI1kW7MDlZQwuOg2O6gsqKrcZg8qgiSXnIx7bbjIoP8A6JpI6QiGJkw7ySq0eGTEljIbGNmkRjv2ZTHtv1hQOcI8RiEw0jYKJJZwAUjc5VblDML3G3LmttG21ZmXRs+ksXhZcRhpMNh8I+vEcrIZJsRYBOTGWColibk3YncBVgvCTDtFC8bYqRp4hLFChYylCMwJW9kFgTyiL2NrnZXMLwlw0kgRJJzfA8cQ5iM8WZlYBSQQwKi4IG/5GwWT8GIzj1xpeQyLhTh1QldWql85YC1wx3XvurxpfgnFiMVhsSzyJLhmYoYyBmVxZkcEG6kfCx2n401gYlliSRHmyvGrrdmBsyhhcdBsd1QyRZTKc2IfIFIRGJY8m9lBI2n5mgi0VwSigfFsGdxi5jLKkmUqCwKsFsAcpBtYk7AP7rcEuAGG0csqwaxhKdolbPlQZssS7PYBd99ycxuTSsHCZH1ZEGPCST6hXLJzodkIyh8xA1chLAWAW+2mptNxBlVDipC2Ikw4yNYa2JWaQXkZRYBHF911I+FwS0b/AEqwcLDbiJIVdnjw0srPBE7XuyRfEXNixNt+/bUUX9KYBhRhTisY0Cyo6Rs8ZVAkjSasDJYqWbaTc7F2i1aqLBXUEtMtwDYubj5HKSPoTUWPweWJ2EkoIjYjltvCkig88I+D0WNwsmGnvq5FsStgwIIZWUm4uGAP9qq8XwLLz6PfXsyYEPskGZ5mMYjRmcEAEWve201Nj9LQwSSLPJMixxRSZy7ENrZXiVVAuSc6AbveWoF0/GZNWiYxnzzILMoB1DhJCGZwLXZbfn8dlAaU/pxhJ8YMWwlWQgLKsblEnC2yiZR7Y5K7Li9he9qsV4MRjSBx2ZzKcKMMFJXIqZ85IFr3J+dV0vCKFdYx43q4XCzSXOWIkA3YXz5QCCXClbG97bavvR468vjagbqt4RaCTGYZ8PK8ipIAGMTZGsGBIzbdhtYjpBNeWw1pGGeYgRBrB2JJu274nYKo24ULkkfUY/JCxWVi0YysApKgZ7ueWNg+fSLEIsB/SbCQtE0UuMVonVlOvc+ybhSp5OXZa1t1WOO4EI+KfEw4nE4aWWNY5jAY7SquxSwkVrMBsDLYgV4xum442lFsU4ilhhYxuCTLNbKoVmF7ayLb/wDoPgbWWEMcjyokkxMTiOTlPYOUWTKD08l1JtuvQecPwajiwhw2HaSBcpAeNvWBibl87XzOTtJa96oNBf0vTCzmdMfpFnabWyK0q5JmO/WoFAe/z2/C1apsALH1ku7rtVVNixEuHDcakeeyrkcbXERkNyzKByUc/wBvyoK7SH9K8JPipMTLJizJJ7QE7qoAAsq5bEKLXAvV7wc4PJgoTFE8zpnLjWuZCt7XVWO3LcXt8Saq34RQhip43yXiSQ39h5XMaLbNd+WCLxhhsO3YacwuMWTEy4cLigYlUvIXXJy7lALOWuQCfZ2Dfa4uF7RSno8deXxtUEmD9aq6yWxRyeW28FLf/TQWVFUWDx8UgkYPiBFGZAZWe0ZMTsktje4ysjDaBuuLjbSUvCOEYdcQq4142kePk3DKyzaizI5Ui8gsBv8AkKDVUVWYCAyJmcYiIkmyPJdgAbAnISBcbbXO/bt2Ux6PHXl8bUHdGc0P1N5zRXNFLaJRtO1t+0+2d5rlAji8OZFkRXhF5iHSVA6SRmMKyMtxsN73+W4gmqd+AwMWq49IFbBcUltlJZAZCuRmuyAa1ltdiVCgm4ub9cMDriscbPrGy5xYFsi2DNYkD52NK8FcSMVhUmkhhUs0lggupVZXRCCwubqobcN9Ali+CCyXZsSRLaILIgQZAkbxOqqbjKyzS7DuzX3gVpISiqFUqAAABcbABYCucRj7NPCtHEY+zTwrQRaQmXIOUOdi6R2qVU4ngrBLPJNM2d2K5eUVCoEUapgptLGXXOVbYTbYbVZaQwUeQerTnYvdHapVVwhmkieIYeLCtnkjQRshLyXkGuIK2ESpFd8xDX3WGzMEWjeCpgCavF5TxWGCQ5UNzCmQSx5idUxUsNuYbtm+/nE8CISDq5jHYRrEVykxRpE0LR3a+YMkkl77btm3gVpeIx9mnhWjiMfZp4VoPUTIqhVKgAAAXGwDYBS8Eq62TlD3OkdWpuIx9mnhWlYcHHrJPVp7nujq0FY3BoCDCxxYko+FIKyWRs5MTxOzIdlyJHb5E9IuCj/4KgSFRiVbUzYh1M0ccpIncu+fMdrBibPs37QaY4J6T40+IDphysUiKpWJ4XuyZmV4ZbutrrZjbNckAAXOj4jH2aeFaD0kqgAZwdm+42/Sl9JzLqJOUOafpHVNTcRj7NPCtLaTwUepk9WnNP7q9U0FRwi4IxYuQu8xU6jVqBlKq4fOktjvK3YW3WY9NiPOJ4IxmaGVJkDRpIpMkcUhYySrM8gJtkfOCbgEDMbAUnw24URYJlCjDZ1jaVkfKpkzExQxr0jNKcxYA2WJr7xWqw8ELqHRYmVlDKyhSGUi4II2EEbb0FK/BzO84kxIaCebWvEFCs3Ijj1by5jdMsYFgqkjZe1aLXL1l+oqPiMfZp4Vo4jH2aeFaCESrr25Q5pekdZqqsTwYifDGBnRg2M4yxdVa98Vr3W3RdSY79APTViMGmub1ac0vur1mqj0FpMy4yaGaOKPLrGjibDujvEsuRZRMzFJFtlJyqLF1/uHTwNjXW6idYs+LjxSBUjtHIihSpAtnQ5b2NrX2GrPQGiBhRKNeZNZM0xL5c2dgM92FgRcbAAABYDYKsuIx9mnhWjiMfZp4VoPTzLY8pd3xFUE2hkxD4R5NW0cULkqx2l3jRV2brZdZe/xFXj4GOx9Wm7qrWW05ppcMmEiigRpp12HVNKEjjjDSPqouW52qoUEC7bSAKBrEcFEbFHErOEmEqlHVUOWEQrE8JDXDKTme+yxK/A3c0LotoZsRJJiI5NfKJLBMmTLGkajNma4CRj4bST02pjQxinw8cq6mQPGrB0TKrAi9wrXK/kTcbqc4jH2aeFaCTXL1l+opSeUGVLMB6qTbcbNsdT8Rj7NPCtLSYKPXJ6tObk91etHQUA4GK7s2InRs8kUkqRBoo5niVxndQ55bM6EkdESDba9PQ8G41iEImOrGNGKAJBI9dr9WWJuRreVc7eioEeZseYUGDaFBnltCweJWB1aazOVaRiL2yCyi5tdc2h4jH2aeFaCTXL1h9RRrl6y/UVHxGPs08K0cRj7NPCtB40YfVD8285rlGi1AiAAAF22D9ZooIlw+sWZczreQjMhysOSu0N0V50BoJMHCIYmlMa7FEjlyigABVJ2hQBsFMYLfJ3p8q01QFFFFArpD2B3sX+VKrsZwSilnM7SYoSEKBkxE8aqF3AIjBbX2kEEE76sdIewO9i/ypTVACiiigKQOHDtMhLAMFF1Yqwuu9WWxU/MU/SuH52T/p5aCHROg48PnKZ2eRg0kkjF3cgBVux6AoAAFgPhtNWFFFAUrpTmJO6fymmqV0pzEndP5TQc0ho1JlVZL2WWOUWJHKikWRL23gOqm3ypoCu0UBRRRQKgevbuV8zUro7g7HDKZc0skhTVh5XaQrHe+Rc3si4BPSbC5NhTS8+3dL5mpqgKKKKDzJuP5VUPoOOeOBmLq8cfIkjYo6h0CuuYdBAGz4hSLEAi3k3H8qh0dzMfdJ5RQdwOCSGJIolCxogRFG5VUWAH9qnoooClZeeTu5PNHTVKyc+ndyeaOgj0bolYTKVLEzTtM5Yg8oqq2FgOSFRQAb2Ap6iigKKKKBXRnND9Tec0UaM5ofqbzmiggw+NVWlBJvrTuVj7q9IFT+kk+LeB/tVXprSWowuJkDlGzlI2Ch7SyBI4eSSA3rHXYSB8SBtpLgHip2GIXFOxkinWIxsQ+qYQRs1pgBrA5bONnJDW2bgGh9JJ8W8D/aj0knxbwP8AamqKCsx+kUyja3Oxe6/ap8qZ9JJ8W8D/AGrukPYHexf5UrG/1A0ti4GLQazLqY0w+raKzYx5rZZUc53BTIAqg7DITawIDY+kk+LeB/tR6ST4t4H+1MrXaBX0knxbwP8AaloNIprZNre57r9X8qs6Uh5yX/p5aDvpJPi3gf7Uekk+LeB/tWOh0/OuDlYYgyO+leJxSssZMSnEJhS5VAq7GWRhcWJKg3FW/BWWXX4yNpXlhjmjSJ5CC2fVK06ZgBmCsR+RLDosAuvSSfFvA/2pbSWkUMMm1uaf3X6p+VWdK6U5iTun8poD0knxbwP9qPSSfFvA/wBqp+GWNeNYNVO0TPjYIbARkOryLrLl1JFolkPJIrmncc6Y3BIk7KJZZNZHaPKyRwuxJJXPfWGIbCN9Bc+kk+LeB/tR6ST4t4H+1NUUFYukU152tzS+6/Wb5Uz6ST4t4H+1A59u6XzNVDojSLmbSGtxd44ZVjRn1QEPqFldtgUWBmAu1/Y30F96ST4t4H+1HpJPi3gf7VScDZ2fXvxppomkXUh2RpFUIAzNlAy52uwQjYANguVGloE30kljtbd1H+1Q6P0impj2tza+6/VHyqwk3H8qzHCrGyQ6LMkMzRSCKMIyiM3d8scanWKwtndei+zfQX/pJPi3gf7Uekk+LeB/tWa/qBpKSLDBoZJUy5S0sbxXiDEKkjRMLzi5No1tmsR8K1y7qBb0knxbwP8AalpNIprk2tzcnuv1o/lVnSsvPJ3cnmjoD0knxbwP9qPSSfFvA/2qjw+kZBpHFJrnljiwkUghAjuJJGkOVLAE8mJfaY+3SHArTOIkxM8c6zhURC2sCWTESF55EvcsFEcsCqu6ydBO0NX6ST4t4H+1HpJPi3gf7U1RQKaKa8QI3Et5z8a5XrRvNj9Tec0UEcOHVxMrqrK0hDKwBDAqtwQdhFMYTBJEuWJERbk5UUKLk3JsNm+o8Fvk70+VaaoCiiigV0h7A72L/KlDaMiMolMUZlC5RIVXOF27A9swG07L9NGkPYHexf5UpqgKKKKApJIgzzKwBUhQQRcEFbEEHeLU7SuH52T/AKeWggw/BzCxo6R4XDokltYqxRqr23Z1As1r9NOwYdUUKiqqjcqgAD8gNgqSigKV0pzEndP5TTVK6U5iTun8poI9IaDw+IscRh4ZctwutjR7A77ZgbV5xHB/DSSLJJhoHkW2V2jRmXKbrZiLix3W3VYUUBRRRQKrz7d0vmalYuC2EUOFweGUOuVwIoxnW97NYcoXF7Gml59u6XzNTVArg9FxQ31MMUea2bIirmte18oF7XP1NNUUUHmTcfyquGiIcRBEMRDFKBGpAkRXAOUC4DA2qxk3H8qh0dzMfdJ5RQQ+gsPeNuLw3iULEdWl4gNwjNuQB8BanqKKApWTnk7uTzR01SsnPp3cnmjoIoNA4dJTMmGgWUkkyLGgc5vau4GY36du2m48OqliqqC5zMQACxACgsRvOVQLnoAqSigKKKKBXRnND9Tec0UaM5ofqbzmigXw8zhpMseYa07cyj3V6DU/GpOx/mtLyyIsc5lzZM7BsocmxVQbZOVfb0bayOhkjk0Hq5Glizs2szQyuyNJMZmjaN1u62bISbqRsuaDbDFSdj/NaOMydj/NaquAsTLgkDwxxWeQKscWoDoJGEcpg/CLoFYqdoJ/tWgoKvH4iTKPU/ixe8vapTPGZOx/mtd0h7A72L/KlZjhZiI+P4AMst1nLuypOyKmqkEYbICm2ZkNzuyncKDTcak7H+a0cZk7H+a1hFgxB0o8kkKSPx9Y0WSF21OCWIMJosQTkj5dzZRcuSpJNsv0YUCnGZOx/mtLQYiTWSep6nvr1atKREgV5i24BSbAnYEN9g2n+1B74zJ2P81rgxUnY/zWsbwfxsEeA0g8kUjxrNiZXhljl5cIukS+uHLzxxKen2ttq0PBHg0mDhOWOJJJSJJtUoRM9vZRVsAijkjpNrm5JJCy4zJ2P81pbSWIk1Mnqfwn99eqatKV0pzEndP5TQc4zJ2P81o41J2P81rNf1CnjC4dXWUk4yFiY1nYJEkqySlhECCCqZbG/tVTcOMI+IxYtFKQiwRqmVycQksyPJJh5LZcO8eTa++2a+UBWoN9xmTsf5rRxmTsf5rTQrtBVriJNcfU/hL769ZqZ4zJ2P8ANa6Ofbul8zVjtBSo8mlDE08WcjVuY8QSqLAPWxhxyiJpJbKu3kjZa1BsBipOx/mtHGZOx/mtZD+nOj5UkmcoqQ6nDwJkSSNZpIg+tnyS2ck51GcgZstuUFDHdUCb4mSx9T0ddagwGJkEMfqfw199eqKsZNx/KsjwoxUQwsEckDzM8YyDUTTxx+rCmSSOJWzZQ2xSLk2tbayhpeNSdj/NaOMydj/NawmMwUbWieGefDpoiNMGkkchMs5zo5cMoyzBVhF3ylAznYM1txoLCPFhYY5nzyJBGjvcnO6oAzXO03IJvQe+Mydj/NaWkxEmuT1P4cnvr1o6tKVl55O7k80dBzjUnY/zWjjMnY/zWsloaTDzaS1yQzxMqzIrNh8ShnLlS7yTOoUqBHZELfGwHJAY4ETxticcYxKubEKUEiTC8SwoMytKNoMpl2A7BbYKDS8Zk7H+a0cZk7H+a03RQKaKJ1QuLG7bN9uWemuV60ZzQ/U3nNFAYLfJ3p8q01SuC3yd6fKtNUBRRRQK6Q9gd7F/lSmqV0h7A72L/KlNUBRRRQFK4fnZP+nlpqlcPzsn/Ty0DVFFFAUrpTmJO6fymmqV0pzEndP5TQNUUUUBRRRQKrz7d0vmamqVXn27pfM1NUBRRRQeZNx/KoNHczH3SeUVPJuP5VDo7mY+6TyigYooooClZOeTu5PNHTVKyc+ndyeaOgaooooCiiigV0ZzQ/U3nNFGjOaH6m85ooEzO0YmdpY0jWQkllJsAq3uQw/+UvDwjVomkWdMqSapgYJg4k2Wj1RIkzHMtly3Nxap8ZLMsUxwsaSS62yLI2RLkICzMATYDbYb7WuN9VMOGxsWFKw4aETvOS8hxAa+ZbvOW1Qu9+SFyZVAXYVGWgudG484iISwzRMjXAOqcbVYqwKs4KkMCCCAQQaa1cvaR/tt/vS/B3CGLDojQrCVuMiyGUe0Tm1hCly18xJF7k3vvqyoKzHxy5Ry4+di/DbtU/50tpHTywMqzYiNSxUczKQud8iF2ViIwz8kFiATsqz0h7A72L/KlUOm4MXJiFAwsUmGjZJAGnyNJIpDBmXI1wjAEKSLsASdlqB7E6ZEcyQyToskhsl4ZcrMQxC6zNkDEIxCk3Nt1P5Je0j/AG2/3qhxOiJ5NIxTZCkcTPmLTGRJEMTKmrw5FopMzXMgsQAwuwatRQK6uXtI/wBtv96UTWK8pMkQACkkoQAAt7k59gtVrVbiHca8xIJJAq5EZsgZsuwF7HKPnY0CWG4SpIkzriI7QJnlzQyoUQqXD5XYEqVViGFwbGxNOaPxzTLmimiIDZWGra6OLZkYZ+SwvYg7qpcBoCeWOZcWgheWSOR5YZUlMuU82VkjskahVUJZrgm5JLFneBWg5cNhsuIkZ5HlklkBKEK8kju2VlVSb5gTfp3WGygttXL2kf7bf70tpJJdTJd4+af8Nuqf+dWdK6U5iTun8poK/S2mxhheeeNRlZtkMrkIts7sEYlUFxdjYC4ua5j9OiFo0kmXNKLoI8PPKSAVFzqi2UXddpsNtK8KcPipWEUWHilw5S82eYxGXafU2CPyCByusDl2C91+Eeg5sRLE0MRilUxEYoTsuqQSB5UMK7JbgMtmGU5tpFqDR5Je0j/bb/ejVy9pH+23+9NCigrAkuuPLj5pfw26zf8AOlcFwgWaRo48REXVM5BikUFMxXOjMwWRMwtmUkX6asJGIlcqLnUCwva5zPYX6PzrKy6DxmJhxazwwxTYnBvCsqzGQRixEcOTIpVOWxLAsSbnqgBf6K0vxkFoJkdRblamVVYG9mR2YCRdh5Skj509q5e0j/bb/eqbgnoeWBpS+dImWIRQPK85jKKRI2dr2zEqMo2WQHYWIGjoFHjlseXHu7Nv96rW0kYII2llQAooULDK7MQlyFRGLNYAk2GwA1dybj+VZzS6Yp8PDHhYkZXiAmZpjCyplXkoQjkFrnlW2AbNpBASY3hTHFFHM86mKRNYjph8RIpTKGzExlsosQbtb/0assNLJIiukkZV1DKTE4urC42FwRsO47aq5tGSScUhaBY8OqF540ZWQNGqiCDoLR5iW2Lb1SgixsdHQK6uXtI/22/3paRJdcnLj5uT8NutH/zqzpWXnk7uTzR0FbFp5Wn1AxEet5dhqZQGMdhIFctkdluLqCSOkCjA6eWaQxxYiJnAc21UgDCN9XIUctlkCvyTlJsd9JYHD4x8SZZ8NApySRwsJy+oU7eayDMXZUzMGvsUACxurwN4MTwTmWZVXNhssvKD58S0meWSGwAhjY3JQWDHKcoK3IanVy9pH+23+9Grl7SP9tv96aooFNFX1QvYm7XsLe+ejbb60V3RnND9Tec0UBgt8nenyrTVK4LfJ3p8q01QFFFFArpD2B3sX+VKapXSB5A72L/KlM0HaKKKApXD87J/08tNUrhz62T/AKeWgaooooCldKcxJ3T+U01SulOYk7p/KaBqiuV2gKKKKBVefbul8zU1Sq8+3dL5mpqgKKKKDzJuP5VBo7mY+6Tyip5Nx/KoNHczH3SeUUDNFFFAUrJz6d3J5o6apWQ+uTu5PNHQNUUUUBRRRQK6M5ofqbzmijRnND9Tec0UCTRACZ7TMRISEjdgWOVbBRmCj+5A+JqpXhFHqXd48SrpjFwYj1xbWTMUVAjhspF5ACTbKVcH2atcZhJZYpkgm1LtLYSZM5UWTNZSRttcA32b6Tj4MS8TOGeXDSDMCufDXQLsNmjEgzNn5WfNe++520DGg8THiY2ZdcrRzSQyKZXOWSNiri4axHSD8CNx2Cy9HL1pf3JPvSvBzQCYPDrDGbgMzs1lGd3Yu7ZVsFuxNgNgFgN1WlBWY/R65Rypedi/Ek7VPnSGndILhmiGTESayRU5ExzDM6qCsZbM9s2Y5RsVWJ3VcaQ9gd7F/lSqnTPBc4meN3kjCRyxyLaIa5SjZsq4jNyEZgLgLcjML7aBPHcIYo5CAmJeJMRHh5ZllOSOWQoqrYvmexkQMVGzN0kMBovRy9aX9yT71SwcDrOwabNA2OON1eWzGUsJArSX2oJRnACg7FBJAIOkoFfRy9aX9yT70rBgF1knKl9z8STq/nVpSDIxaYIwViqhWIzBTl2ErcZhfouPzoKjROlRPr7Q4kGEjdNnEmZSwVHV8pcWsVJ2XXbtvTmgp48VAsycYRWLgK8jZuQ7IScrEbSpIsTsIpfQ3BZsMk5iliWWeQPyYckEZVVQZMOr7Lhbk57km/QBTfBbQr4TCx4d5Vl1ShFZUMd1AAGYFmu17km4vfcKB30cvWl/ck+9LaS0eohk5UvNP+JJ1T86s6V0pzEndP5TQHo5etL+5J96PRy9aX9yT701RQK+jl60v7kn3o9HL1pf3JPvTVFBWLgF1xGaXml/Ek6zfOmfRy9aX9yT70Lz7d0vmamqBX0cvWl/ck+9Ho5etL+5J96aooE30ctjypd3aSfeodH6PXVR8qXm1/Ek6o+dWEm4/lUOjuZj7pPKKDz6OXrS/uSfej0cvWl/ck+9NUUCvo5etL+5J96Wk0euuTlS83J+JJ1o/nVnSsnPp3cnmjoD0cvWl/ck+9Ho5etL+5J96aooFfRy9aX9yT70ejl60v7kn3pqigU0UtolG3e28kn2z0naa5XrRnND9Tec0UBgt8nenyrTVJYSUBpLsB609I6q0zr16y/UUElFR69esv1FGvXrL9RQQ6Q9gd7F/lSmqS0hOuQcpedi6R2qUzr16y/UUElFR69esv1FGvXrL9RQSUrh+dk/6eWptevWX6ilsPOutk5S+50jq0DtFR69esv1FGvXrL9RQSUrpTmJO6fymptevWX6iltJzrqJOUvNP0jqmgdoqPXr1l+oo169ZfqKCSio9evWX6ijXr1l+ooIV59u6XzNTVJLOuvPKXml6R1mpnXr1l+ooJKKj169ZfqKNevWX6ig9Sbj+VQ6O5mPuk8or2862PKXd8RUGjp11MfKXm16R1RQOUVHr16y/UUa9esv1FBJSsnPp3cnmjqbXr1l+opaSddcnKXm5OkdaOgdoqPXr1l+oo169ZfqKCSio9evWX6ijXr1l+ooIdGc0P1N5zRRos+qH5t5zXKCU4RDtKISd5IFzXOJR9mnhFdooOcSj7NPCKOJR9mnhFdooOcRj7NPCKOJR9mnhFdooOcSj7NPCKOJR9mnhFdooOcSj7NPCKOIx9mnhFFFAcSj7NPCKOJR9mnhFdooOcSj7NPCKDgY+zTwiiig7xKPs08IrnEo+zTwiu0UHOJR9mnhFHEo+zTwiu0UHOIx9mnhFHEo+zTwiu0UHOJR9mnhFHEo+zTwiu0UHOJR9mnhFHEY+zTwiu0UHOJR9mnhFHEo+zTwiu0UHOJR9mnhFHEY+zTwiu0UHOJR9mnhFHEo+zTwiu0UHOJR9mnhFHEo+zTwiu0UHQgGxQABuA2Af2ooo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7416" name="AutoShape 8" descr="data:image/jpeg;base64,/9j/4AAQSkZJRgABAQAAAQABAAD/2wCEAAkGBhQSEBUUEBESFRQWEBcUFRUVGRYYGBQVGRUZFxUXFxUYJyYeFx0mGRUXIDIgIygpLC4sGx4xNjEqNyYvLCoBCQoKBQUFDQUFDSkYEhgpKSkpKSkpKSkpKSkpKSkpKSkpKSkpKSkpKSkpKSkpKSkpKSkpKSkpKSkpKSkpKSkpKf/AABEIAMIBAwMBIgACEQEDEQH/xAAbAAACAwEBAQAAAAAAAAAAAAAABAMFBgECB//EAD8QAAIBAgIECggFBAIDAQAAAAECAwARBBIFEyExBhQiM0FSU3OSshUjMkJRYZHRQ3Fyk6IHgbPSYoIWobFj/8QAFAEBAAAAAAAAAAAAAAAAAAAAAP/EABQRAQAAAAAAAAAAAAAAAAAAAAD/2gAMAwEAAhEDEQA/APsUMLO0nrJBaQgAFbAZV+XzqXiR7WX6r9qMFvk70+VaaoFeJHtZfqv2o4ke1l+q/amqKBXiR7WX6r9qOJHtZfqv2pqigV4ke1l+q/aqrTmm8NgwpxeNMOa+XOyjNa18oy3Nsw3fGr+sD/W3FEaKaJPbxOIhw6fmz5//AIhH96C94P8ACDDY4McJjHlCWzW5JGa5U2dQbGxsd2w/CvUGmoHxbYRMW7YhI9Y8a7ci3UcpguUHlrsJvt3VnOGXDFsBHHgMFh8Q+JaJYoGWIsgVEGd1G+UonKsoIvYE7CKzvAWOLD6fVI4sTGJNFMrNio2jlnmEwkklObaxaxN/lbcBQbz/AMkiGkvR7PiVmMGuRm1YSRekId5Is28D2W+FS4/hDh4cQcPJiZtcMO2I1YVmJiUEsVshDHknkg32bq+acNllfSWM0lhyS2i5MIoUbniyu2JU/ln2/LNWqOkI59NQ4qM5ootBviQw6RLIQo/PKr/+6C84PcLMLjndMJi5pDGoL8h1Cg7rs6AXNjs+R+FWeFxEcryJFii7xMFkVXQmNjewYAbDsOw1iv6b4xMLoaXSOKYB8RJNi536SS7KiD47gAPi9qQ/p9p9NHaD47iUmc4nEzTymNcxBLlAzsSAo5Atc7Swtcmg3em9NYfCasYnFuhlkEca+0zsSBZVVSTtIudwuPjXrTeloMIgbFYxogTZQzLmc/BEClnPyANfGOEuPeSOPH4zDYxcT6QglLSQOsGGwqO2SGORrXvmVifeb8tux/q7oRM0MsaM+KxWLw+GQ5gCkal3YRMbarN0tfp/Og0ujuGmDnmWBMXOsrrmRJY5ITILX5GtjUNsHRTmgtNxYtplhmnDwTGKVHAV1boOUj2TY2PTY1lODeJfTGME2LVIG0biXUYRSXkExFtZLKbci6nKFG0qbk7qj4R4WZeECx4GUQvjNHWxD5bmNY5CFmUbjJlXIpOwXvQbXROkYsSZRBiJW1M7QSdGWRbZlBKjNa+8XFWDYMjfNL9V+1RaB0FFg4Egw65UUdO1mY7WZm95idpNN4mBXRkcAqylWB6VIsR9CaDJ4Th9gJMQsEePYyO5RDZsjuPdSXJq2N9mxttWumtKQ4RFbEYqRMzZUA5Tu3VSNFLOfkAazi4JNI4rDDDoq6P0fLnV1ACT4hBlRIbfhx7buNhPJF7E13g83GdP4+SXbxOKDDwA+4JFLysB0ElbX322UF/oPTmHxcbSYfFuyoxWS/IMbLvDq6hk/uK5g9O4aXEcXhxpklEZkKxsr5UBUXZlBVdrrsJvtqg4FQh9L6YlQepaWCH/AItLHERN8rgtt/VS3ALRkK6a0o2HijjiiEGGRY1VVvlzy7FsL51F6DS8IOEWGwWUYrFyIz3yIAXdgN5EaKWsPja1NaEx8WMhWbC4p5I2vZgQNo2EEFQVI+BFKcJdKR4Zw8MKy4+aPUwRj25ApLDM3uRKzlmY2A/OwqXgRwYGAwaQFg73aSVxsDyuczkDoHQPkBQWvEj2sv1X7UcSPay/VftTVFArxI9rL9V+1HEj2sv1X7U1RQK8SPay/VftRxI9rL9V+1NUUCujiTGMxJN2FzvNmI22oo0ZzQ/U3nNFAYLfJ3p8q01VHjJ44UnmlkkVVl25WbeQiqAB0liB/eoRpRBKIpBi4yYJJ2LuMqJG2Vs5VjbaQRa4INwdhsGiorMwaegeVYw+IzPgRjEuxBeIkgjKTcMNhsQN/wAja0wEaTRJKjzZZI1kW7MDlZQwuOg2O6gsqKrcZg8qgiSXnIx7bbjIoP8A6JpI6QiGJkw7ySq0eGTEljIbGNmkRjv2ZTHtv1hQOcI8RiEw0jYKJJZwAUjc5VblDML3G3LmttG21ZmXRs+ksXhZcRhpMNh8I+vEcrIZJsRYBOTGWColibk3YncBVgvCTDtFC8bYqRp4hLFChYylCMwJW9kFgTyiL2NrnZXMLwlw0kgRJJzfA8cQ5iM8WZlYBSQQwKi4IG/5GwWT8GIzj1xpeQyLhTh1QldWql85YC1wx3XvurxpfgnFiMVhsSzyJLhmYoYyBmVxZkcEG6kfCx2n401gYlliSRHmyvGrrdmBsyhhcdBsd1QyRZTKc2IfIFIRGJY8m9lBI2n5mgi0VwSigfFsGdxi5jLKkmUqCwKsFsAcpBtYk7AP7rcEuAGG0csqwaxhKdolbPlQZssS7PYBd99ycxuTSsHCZH1ZEGPCST6hXLJzodkIyh8xA1chLAWAW+2mptNxBlVDipC2Ikw4yNYa2JWaQXkZRYBHF911I+FwS0b/AEqwcLDbiJIVdnjw0srPBE7XuyRfEXNixNt+/bUUX9KYBhRhTisY0Cyo6Rs8ZVAkjSasDJYqWbaTc7F2i1aqLBXUEtMtwDYubj5HKSPoTUWPweWJ2EkoIjYjltvCkig88I+D0WNwsmGnvq5FsStgwIIZWUm4uGAP9qq8XwLLz6PfXsyYEPskGZ5mMYjRmcEAEWve201Nj9LQwSSLPJMixxRSZy7ENrZXiVVAuSc6AbveWoF0/GZNWiYxnzzILMoB1DhJCGZwLXZbfn8dlAaU/pxhJ8YMWwlWQgLKsblEnC2yiZR7Y5K7Li9he9qsV4MRjSBx2ZzKcKMMFJXIqZ85IFr3J+dV0vCKFdYx43q4XCzSXOWIkA3YXz5QCCXClbG97bavvR468vjagbqt4RaCTGYZ8PK8ipIAGMTZGsGBIzbdhtYjpBNeWw1pGGeYgRBrB2JJu274nYKo24ULkkfUY/JCxWVi0YysApKgZ7ueWNg+fSLEIsB/SbCQtE0UuMVonVlOvc+ybhSp5OXZa1t1WOO4EI+KfEw4nE4aWWNY5jAY7SquxSwkVrMBsDLYgV4xum442lFsU4ilhhYxuCTLNbKoVmF7ayLb/wDoPgbWWEMcjyokkxMTiOTlPYOUWTKD08l1JtuvQecPwajiwhw2HaSBcpAeNvWBibl87XzOTtJa96oNBf0vTCzmdMfpFnabWyK0q5JmO/WoFAe/z2/C1apsALH1ku7rtVVNixEuHDcakeeyrkcbXERkNyzKByUc/wBvyoK7SH9K8JPipMTLJizJJ7QE7qoAAsq5bEKLXAvV7wc4PJgoTFE8zpnLjWuZCt7XVWO3LcXt8Saq34RQhip43yXiSQ39h5XMaLbNd+WCLxhhsO3YacwuMWTEy4cLigYlUvIXXJy7lALOWuQCfZ2Dfa4uF7RSno8deXxtUEmD9aq6yWxRyeW28FLf/TQWVFUWDx8UgkYPiBFGZAZWe0ZMTsktje4ysjDaBuuLjbSUvCOEYdcQq4142kePk3DKyzaizI5Ui8gsBv8AkKDVUVWYCAyJmcYiIkmyPJdgAbAnISBcbbXO/bt2Ux6PHXl8bUHdGc0P1N5zRXNFLaJRtO1t+0+2d5rlAji8OZFkRXhF5iHSVA6SRmMKyMtxsN73+W4gmqd+AwMWq49IFbBcUltlJZAZCuRmuyAa1ltdiVCgm4ub9cMDriscbPrGy5xYFsi2DNYkD52NK8FcSMVhUmkhhUs0lggupVZXRCCwubqobcN9Ali+CCyXZsSRLaILIgQZAkbxOqqbjKyzS7DuzX3gVpISiqFUqAAABcbABYCucRj7NPCtHEY+zTwrQRaQmXIOUOdi6R2qVU4ngrBLPJNM2d2K5eUVCoEUapgptLGXXOVbYTbYbVZaQwUeQerTnYvdHapVVwhmkieIYeLCtnkjQRshLyXkGuIK2ESpFd8xDX3WGzMEWjeCpgCavF5TxWGCQ5UNzCmQSx5idUxUsNuYbtm+/nE8CISDq5jHYRrEVykxRpE0LR3a+YMkkl77btm3gVpeIx9mnhWjiMfZp4VoPUTIqhVKgAAAXGwDYBS8Eq62TlD3OkdWpuIx9mnhWlYcHHrJPVp7nujq0FY3BoCDCxxYko+FIKyWRs5MTxOzIdlyJHb5E9IuCj/4KgSFRiVbUzYh1M0ccpIncu+fMdrBibPs37QaY4J6T40+IDphysUiKpWJ4XuyZmV4ZbutrrZjbNckAAXOj4jH2aeFaD0kqgAZwdm+42/Sl9JzLqJOUOafpHVNTcRj7NPCtLaTwUepk9WnNP7q9U0FRwi4IxYuQu8xU6jVqBlKq4fOktjvK3YW3WY9NiPOJ4IxmaGVJkDRpIpMkcUhYySrM8gJtkfOCbgEDMbAUnw24URYJlCjDZ1jaVkfKpkzExQxr0jNKcxYA2WJr7xWqw8ELqHRYmVlDKyhSGUi4II2EEbb0FK/BzO84kxIaCebWvEFCs3Ijj1by5jdMsYFgqkjZe1aLXL1l+oqPiMfZp4Vo4jH2aeFaCESrr25Q5pekdZqqsTwYifDGBnRg2M4yxdVa98Vr3W3RdSY79APTViMGmub1ac0vur1mqj0FpMy4yaGaOKPLrGjibDujvEsuRZRMzFJFtlJyqLF1/uHTwNjXW6idYs+LjxSBUjtHIihSpAtnQ5b2NrX2GrPQGiBhRKNeZNZM0xL5c2dgM92FgRcbAAABYDYKsuIx9mnhWjiMfZp4VoPTzLY8pd3xFUE2hkxD4R5NW0cULkqx2l3jRV2brZdZe/xFXj4GOx9Wm7qrWW05ppcMmEiigRpp12HVNKEjjjDSPqouW52qoUEC7bSAKBrEcFEbFHErOEmEqlHVUOWEQrE8JDXDKTme+yxK/A3c0LotoZsRJJiI5NfKJLBMmTLGkajNma4CRj4bST02pjQxinw8cq6mQPGrB0TKrAi9wrXK/kTcbqc4jH2aeFaCTXL1l+opSeUGVLMB6qTbcbNsdT8Rj7NPCtLSYKPXJ6tObk91etHQUA4GK7s2InRs8kUkqRBoo5niVxndQ55bM6EkdESDba9PQ8G41iEImOrGNGKAJBI9dr9WWJuRreVc7eioEeZseYUGDaFBnltCweJWB1aazOVaRiL2yCyi5tdc2h4jH2aeFaCTXL1h9RRrl6y/UVHxGPs08K0cRj7NPCtB40YfVD8285rlGi1AiAAAF22D9ZooIlw+sWZczreQjMhysOSu0N0V50BoJMHCIYmlMa7FEjlyigABVJ2hQBsFMYLfJ3p8q01QFFFFArpD2B3sX+VKrsZwSilnM7SYoSEKBkxE8aqF3AIjBbX2kEEE76sdIewO9i/ypTVACiiigKQOHDtMhLAMFF1Yqwuu9WWxU/MU/SuH52T/p5aCHROg48PnKZ2eRg0kkjF3cgBVux6AoAAFgPhtNWFFFAUrpTmJO6fymmqV0pzEndP5TQc0ho1JlVZL2WWOUWJHKikWRL23gOqm3ypoCu0UBRRRQKgevbuV8zUro7g7HDKZc0skhTVh5XaQrHe+Rc3si4BPSbC5NhTS8+3dL5mpqgKKKKDzJuP5VUPoOOeOBmLq8cfIkjYo6h0CuuYdBAGz4hSLEAi3k3H8qh0dzMfdJ5RQdwOCSGJIolCxogRFG5VUWAH9qnoooClZeeTu5PNHTVKyc+ndyeaOgj0bolYTKVLEzTtM5Yg8oqq2FgOSFRQAb2Ap6iigKKKKBXRnND9Tec0UaM5ofqbzmiggw+NVWlBJvrTuVj7q9IFT+kk+LeB/tVXprSWowuJkDlGzlI2Ch7SyBI4eSSA3rHXYSB8SBtpLgHip2GIXFOxkinWIxsQ+qYQRs1pgBrA5bONnJDW2bgGh9JJ8W8D/aj0knxbwP8AamqKCsx+kUyja3Oxe6/ap8qZ9JJ8W8D/AGrukPYHexf5UrG/1A0ti4GLQazLqY0w+raKzYx5rZZUc53BTIAqg7DITawIDY+kk+LeB/tR6ST4t4H+1MrXaBX0knxbwP8AaloNIprZNre57r9X8qs6Uh5yX/p5aDvpJPi3gf7Uekk+LeB/tWOh0/OuDlYYgyO+leJxSssZMSnEJhS5VAq7GWRhcWJKg3FW/BWWXX4yNpXlhjmjSJ5CC2fVK06ZgBmCsR+RLDosAuvSSfFvA/2pbSWkUMMm1uaf3X6p+VWdK6U5iTun8poD0knxbwP9qPSSfFvA/wBqp+GWNeNYNVO0TPjYIbARkOryLrLl1JFolkPJIrmncc6Y3BIk7KJZZNZHaPKyRwuxJJXPfWGIbCN9Bc+kk+LeB/tR6ST4t4H+1NUUFYukU152tzS+6/Wb5Uz6ST4t4H+1A59u6XzNVDojSLmbSGtxd44ZVjRn1QEPqFldtgUWBmAu1/Y30F96ST4t4H+1HpJPi3gf7VScDZ2fXvxppomkXUh2RpFUIAzNlAy52uwQjYANguVGloE30kljtbd1H+1Q6P0impj2tza+6/VHyqwk3H8qzHCrGyQ6LMkMzRSCKMIyiM3d8scanWKwtndei+zfQX/pJPi3gf7Uekk+LeB/tWa/qBpKSLDBoZJUy5S0sbxXiDEKkjRMLzi5No1tmsR8K1y7qBb0knxbwP8AalpNIprk2tzcnuv1o/lVnSsvPJ3cnmjoD0knxbwP9qPSSfFvA/2qjw+kZBpHFJrnljiwkUghAjuJJGkOVLAE8mJfaY+3SHArTOIkxM8c6zhURC2sCWTESF55EvcsFEcsCqu6ydBO0NX6ST4t4H+1HpJPi3gf7U1RQKaKa8QI3Et5z8a5XrRvNj9Tec0UEcOHVxMrqrK0hDKwBDAqtwQdhFMYTBJEuWJERbk5UUKLk3JsNm+o8Fvk70+VaaoCiiigV0h7A72L/KlDaMiMolMUZlC5RIVXOF27A9swG07L9NGkPYHexf5UpqgKKKKApJIgzzKwBUhQQRcEFbEEHeLU7SuH52T/AKeWggw/BzCxo6R4XDokltYqxRqr23Z1As1r9NOwYdUUKiqqjcqgAD8gNgqSigKV0pzEndP5TTVK6U5iTun8poI9IaDw+IscRh4ZctwutjR7A77ZgbV5xHB/DSSLJJhoHkW2V2jRmXKbrZiLix3W3VYUUBRRRQKrz7d0vmalYuC2EUOFweGUOuVwIoxnW97NYcoXF7Gml59u6XzNTVArg9FxQ31MMUea2bIirmte18oF7XP1NNUUUHmTcfyquGiIcRBEMRDFKBGpAkRXAOUC4DA2qxk3H8qh0dzMfdJ5RQQ+gsPeNuLw3iULEdWl4gNwjNuQB8BanqKKApWTnk7uTzR01SsnPp3cnmjoIoNA4dJTMmGgWUkkyLGgc5vau4GY36du2m48OqliqqC5zMQACxACgsRvOVQLnoAqSigKKKKBXRnND9Tec0UaM5ofqbzmigXw8zhpMseYa07cyj3V6DU/GpOx/mtLyyIsc5lzZM7BsocmxVQbZOVfb0bayOhkjk0Hq5Glizs2szQyuyNJMZmjaN1u62bISbqRsuaDbDFSdj/NaOMydj/NaquAsTLgkDwxxWeQKscWoDoJGEcpg/CLoFYqdoJ/tWgoKvH4iTKPU/ixe8vapTPGZOx/mtd0h7A72L/KlZjhZiI+P4AMst1nLuypOyKmqkEYbICm2ZkNzuyncKDTcak7H+a0cZk7H+a1hFgxB0o8kkKSPx9Y0WSF21OCWIMJosQTkj5dzZRcuSpJNsv0YUCnGZOx/mtLQYiTWSep6nvr1atKREgV5i24BSbAnYEN9g2n+1B74zJ2P81rgxUnY/zWsbwfxsEeA0g8kUjxrNiZXhljl5cIukS+uHLzxxKen2ttq0PBHg0mDhOWOJJJSJJtUoRM9vZRVsAijkjpNrm5JJCy4zJ2P81pbSWIk1Mnqfwn99eqatKV0pzEndP5TQc4zJ2P81o41J2P81rNf1CnjC4dXWUk4yFiY1nYJEkqySlhECCCqZbG/tVTcOMI+IxYtFKQiwRqmVycQksyPJJh5LZcO8eTa++2a+UBWoN9xmTsf5rRxmTsf5rTQrtBVriJNcfU/hL769ZqZ4zJ2P8ANa6Ofbul8zVjtBSo8mlDE08WcjVuY8QSqLAPWxhxyiJpJbKu3kjZa1BsBipOx/mtHGZOx/mtZD+nOj5UkmcoqQ6nDwJkSSNZpIg+tnyS2ck51GcgZstuUFDHdUCb4mSx9T0ddagwGJkEMfqfw199eqKsZNx/KsjwoxUQwsEckDzM8YyDUTTxx+rCmSSOJWzZQ2xSLk2tbayhpeNSdj/NaOMydj/NawmMwUbWieGefDpoiNMGkkchMs5zo5cMoyzBVhF3ylAznYM1txoLCPFhYY5nzyJBGjvcnO6oAzXO03IJvQe+Mydj/NaWkxEmuT1P4cnvr1o6tKVl55O7k80dBzjUnY/zWjjMnY/zWsloaTDzaS1yQzxMqzIrNh8ShnLlS7yTOoUqBHZELfGwHJAY4ETxticcYxKubEKUEiTC8SwoMytKNoMpl2A7BbYKDS8Zk7H+a0cZk7H+a03RQKaKJ1QuLG7bN9uWemuV60ZzQ/U3nNFAYLfJ3p8q01SuC3yd6fKtNUBRRRQK6Q9gd7F/lSmqV0h7A72L/KlNUBRRRQFK4fnZP+nlpqlcPzsn/Ty0DVFFFAUrpTmJO6fymmqV0pzEndP5TQNUUUUBRRRQKrz7d0vmamqVXn27pfM1NUBRRRQeZNx/KoNHczH3SeUVPJuP5VDo7mY+6TyigYooooClZOeTu5PNHTVKyc+ndyeaOgaooooCiiigV0ZzQ/U3nNFGjOaH6m85ooEzO0YmdpY0jWQkllJsAq3uQw/+UvDwjVomkWdMqSapgYJg4k2Wj1RIkzHMtly3Nxap8ZLMsUxwsaSS62yLI2RLkICzMATYDbYb7WuN9VMOGxsWFKw4aETvOS8hxAa+ZbvOW1Qu9+SFyZVAXYVGWgudG484iISwzRMjXAOqcbVYqwKs4KkMCCCAQQaa1cvaR/tt/vS/B3CGLDojQrCVuMiyGUe0Tm1hCly18xJF7k3vvqyoKzHxy5Ry4+di/DbtU/50tpHTywMqzYiNSxUczKQud8iF2ViIwz8kFiATsqz0h7A72L/KlUOm4MXJiFAwsUmGjZJAGnyNJIpDBmXI1wjAEKSLsASdlqB7E6ZEcyQyToskhsl4ZcrMQxC6zNkDEIxCk3Nt1P5Je0j/AG2/3qhxOiJ5NIxTZCkcTPmLTGRJEMTKmrw5FopMzXMgsQAwuwatRQK6uXtI/wBtv96UTWK8pMkQACkkoQAAt7k59gtVrVbiHca8xIJJAq5EZsgZsuwF7HKPnY0CWG4SpIkzriI7QJnlzQyoUQqXD5XYEqVViGFwbGxNOaPxzTLmimiIDZWGra6OLZkYZ+SwvYg7qpcBoCeWOZcWgheWSOR5YZUlMuU82VkjskahVUJZrgm5JLFneBWg5cNhsuIkZ5HlklkBKEK8kju2VlVSb5gTfp3WGygttXL2kf7bf70tpJJdTJd4+af8Nuqf+dWdK6U5iTun8poK/S2mxhheeeNRlZtkMrkIts7sEYlUFxdjYC4ua5j9OiFo0kmXNKLoI8PPKSAVFzqi2UXddpsNtK8KcPipWEUWHilw5S82eYxGXafU2CPyCByusDl2C91+Eeg5sRLE0MRilUxEYoTsuqQSB5UMK7JbgMtmGU5tpFqDR5Je0j/bb/ejVy9pH+23+9NCigrAkuuPLj5pfw26zf8AOlcFwgWaRo48REXVM5BikUFMxXOjMwWRMwtmUkX6asJGIlcqLnUCwva5zPYX6PzrKy6DxmJhxazwwxTYnBvCsqzGQRixEcOTIpVOWxLAsSbnqgBf6K0vxkFoJkdRblamVVYG9mR2YCRdh5Skj509q5e0j/bb/eqbgnoeWBpS+dImWIRQPK85jKKRI2dr2zEqMo2WQHYWIGjoFHjlseXHu7Nv96rW0kYII2llQAooULDK7MQlyFRGLNYAk2GwA1dybj+VZzS6Yp8PDHhYkZXiAmZpjCyplXkoQjkFrnlW2AbNpBASY3hTHFFHM86mKRNYjph8RIpTKGzExlsosQbtb/0assNLJIiukkZV1DKTE4urC42FwRsO47aq5tGSScUhaBY8OqF540ZWQNGqiCDoLR5iW2Lb1SgixsdHQK6uXtI/22/3paRJdcnLj5uT8NutH/zqzpWXnk7uTzR0FbFp5Wn1AxEet5dhqZQGMdhIFctkdluLqCSOkCjA6eWaQxxYiJnAc21UgDCN9XIUctlkCvyTlJsd9JYHD4x8SZZ8NApySRwsJy+oU7eayDMXZUzMGvsUACxurwN4MTwTmWZVXNhssvKD58S0meWSGwAhjY3JQWDHKcoK3IanVy9pH+23+9Grl7SP9tv96aooFNFX1QvYm7XsLe+ejbb60V3RnND9Tec0UBgt8nenyrTVK4LfJ3p8q01QFFFFArpD2B3sX+VKapXSB5A72L/KlM0HaKKKApXD87J/08tNUrhz62T/AKeWgaooooCldKcxJ3T+U01SulOYk7p/KaBqiuV2gKKKKBVefbul8zU1Sq8+3dL5mpqgKKKKDzJuP5VBo7mY+6Tyip5Nx/KoNHczH3SeUUDNFFFAUrJz6d3J5o6apWQ+uTu5PNHQNUUUUBRRRQK6M5ofqbzmijRnND9Tec0UCTRACZ7TMRISEjdgWOVbBRmCj+5A+JqpXhFHqXd48SrpjFwYj1xbWTMUVAjhspF5ACTbKVcH2atcZhJZYpkgm1LtLYSZM5UWTNZSRttcA32b6Tj4MS8TOGeXDSDMCufDXQLsNmjEgzNn5WfNe++520DGg8THiY2ZdcrRzSQyKZXOWSNiri4axHSD8CNx2Cy9HL1pf3JPvSvBzQCYPDrDGbgMzs1lGd3Yu7ZVsFuxNgNgFgN1WlBWY/R65Rypedi/Ek7VPnSGndILhmiGTESayRU5ExzDM6qCsZbM9s2Y5RsVWJ3VcaQ9gd7F/lSqnTPBc4meN3kjCRyxyLaIa5SjZsq4jNyEZgLgLcjML7aBPHcIYo5CAmJeJMRHh5ZllOSOWQoqrYvmexkQMVGzN0kMBovRy9aX9yT71SwcDrOwabNA2OON1eWzGUsJArSX2oJRnACg7FBJAIOkoFfRy9aX9yT70rBgF1knKl9z8STq/nVpSDIxaYIwViqhWIzBTl2ErcZhfouPzoKjROlRPr7Q4kGEjdNnEmZSwVHV8pcWsVJ2XXbtvTmgp48VAsycYRWLgK8jZuQ7IScrEbSpIsTsIpfQ3BZsMk5iliWWeQPyYckEZVVQZMOr7Lhbk57km/QBTfBbQr4TCx4d5Vl1ShFZUMd1AAGYFmu17km4vfcKB30cvWl/ck+9LaS0eohk5UvNP+JJ1T86s6V0pzEndP5TQHo5etL+5J96PRy9aX9yT701RQK+jl60v7kn3o9HL1pf3JPvTVFBWLgF1xGaXml/Ek6zfOmfRy9aX9yT70Lz7d0vmamqBX0cvWl/ck+9Ho5etL+5J96aooE30ctjypd3aSfeodH6PXVR8qXm1/Ek6o+dWEm4/lUOjuZj7pPKKDz6OXrS/uSfej0cvWl/ck+9NUUCvo5etL+5J96Wk0euuTlS83J+JJ1o/nVnSsnPp3cnmjoD0cvWl/ck+9Ho5etL+5J96aooFfRy9aX9yT70ejl60v7kn3pqigU0UtolG3e28kn2z0naa5XrRnND9Tec0UBgt8nenyrTVJYSUBpLsB609I6q0zr16y/UUElFR69esv1FGvXrL9RQQ6Q9gd7F/lSmqS0hOuQcpedi6R2qUzr16y/UUElFR69esv1FGvXrL9RQSUrh+dk/6eWptevWX6ilsPOutk5S+50jq0DtFR69esv1FGvXrL9RQSUrpTmJO6fymptevWX6iltJzrqJOUvNP0jqmgdoqPXr1l+oo169ZfqKCSio9evWX6ijXr1l+ooIV59u6XzNTVJLOuvPKXml6R1mpnXr1l+ooJKKj169ZfqKNevWX6ig9Sbj+VQ6O5mPuk8or2862PKXd8RUGjp11MfKXm16R1RQOUVHr16y/UUa9esv1FBJSsnPp3cnmjqbXr1l+opaSddcnKXm5OkdaOgdoqPXr1l+oo169ZfqKCSio9evWX6ijXr1l+ooIdGc0P1N5zRRos+qH5t5zXKCU4RDtKISd5IFzXOJR9mnhFdooOcSj7NPCKOJR9mnhFdooOcRj7NPCKOJR9mnhFdooOcSj7NPCKOJR9mnhFdooOcSj7NPCKOIx9mnhFFFAcSj7NPCKOJR9mnhFdooOcSj7NPCKDgY+zTwiiig7xKPs08IrnEo+zTwiu0UHOJR9mnhFHEo+zTwiu0UHOIx9mnhFHEo+zTwiu0UHOJR9mnhFHEo+zTwiu0UHOJR9mnhFHEY+zTwiu0UHOJR9mnhFHEo+zTwiu0UHOJR9mnhFHEY+zTwiu0UHOJR9mnhFHEo+zTwiu0UHOJR9mnhFHEo+zTwiu0UHQgGxQABuA2Af2ooo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9" name="Ovál 8"/>
          <p:cNvSpPr/>
          <p:nvPr/>
        </p:nvSpPr>
        <p:spPr>
          <a:xfrm>
            <a:off x="899592" y="4653136"/>
            <a:ext cx="360040" cy="360040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7420" name="Picture 12" descr="http://t3.gstatic.com/images?q=tbn:ANd9GcRy3BS2g3H0qvY74K-ockOs6x_TXPO2rezFEU05-DRrT-kNu3y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20546" y="4725144"/>
            <a:ext cx="2267878" cy="1722885"/>
          </a:xfrm>
          <a:prstGeom prst="rect">
            <a:avLst/>
          </a:prstGeom>
          <a:noFill/>
        </p:spPr>
      </p:pic>
      <p:pic>
        <p:nvPicPr>
          <p:cNvPr id="17422" name="Picture 14" descr="http://t2.gstatic.com/images?q=tbn:ANd9GcTd_ZvesfF2B8Ncialt6m8fh9UuVRkRQ3JdROWiaBypRuE4fOQ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3677" y="3501008"/>
            <a:ext cx="2088603" cy="1564437"/>
          </a:xfrm>
          <a:prstGeom prst="rect">
            <a:avLst/>
          </a:prstGeom>
          <a:noFill/>
        </p:spPr>
      </p:pic>
      <p:sp>
        <p:nvSpPr>
          <p:cNvPr id="12" name="Ovál 11"/>
          <p:cNvSpPr/>
          <p:nvPr/>
        </p:nvSpPr>
        <p:spPr>
          <a:xfrm>
            <a:off x="5868144" y="3717032"/>
            <a:ext cx="360040" cy="360040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424" name="AutoShape 16" descr="data:image/jpeg;base64,/9j/4AAQSkZJRgABAQAAAQABAAD/2wCEAAkGBhQQERUUEhIRFBUVGBcUFRQVGBUWFhYVFxUbGBUXFxYYHiYfFxkkGhceIC8gIycpLCwsFR8xNTArNSYrLCkBCQoKBQUFDQUFDSkYEhgpKSkpKSkpKSkpKSkpKSkpKSkpKSkpKSkpKSkpKSkpKSkpKSkpKSkpKSkpKSkpKSkpKf/AABEIAMIBAwMBIgACEQEDEQH/xAAbAAACAwEBAQAAAAAAAAAAAAAABAMFBgECB//EAEEQAAIBAwEDBwkHBAICAgMAAAECAwAEERIFEyEGFCIxQVLSMjNRU3KRkpOyByNCYXGx0RVigrNDgWOhFyQWNFT/xAAUAQEAAAAAAAAAAAAAAAAAAAAA/8QAFBEBAAAAAAAAAAAAAAAAAAAAAP/aAAwDAQACEQMRAD8A+xxRM7P95IMNgAacAaV/L86l5ofWye9fDRZ9cntn6VrxteEvBIA8kZ0nDxkB1I45BII7PRQe+aH1snvXw0czPrZPevhrI8mOU242dZPO9zcz3ahlUAPI7lNbhfJVUUDPSIwO01ZXHL+2jhilYXGJZjbaVid3SdWKNG6qCQwYEYGc44ZoLzmZ9bJ718NHMz62T3r4aom+0C3W3nmdLlObECeJom3qalDKSgz0SpBznHpxTtzysgjneF94rR27XbsUbQIVIDEN+IjPUM9RoLDmZ9bJ718NHMz62T3r4aqNm8tIpzp3VyhMRuY1eMhpoRgF41Ukk5ZeicN0xwqut/tPgli30VvfyRCNpjKsDaAFOHXWSAzAcSFJ6iOsEUGo5mfWye9fDRzQ+tk96+Gqq35XxyPbIkVwedRb9GCoVWPo5MhDdHGtfT5Yxmucora4lmgRHaO1xK1zJG4jkBVRuQGPEITqzpweAyQMghbc0PrZPevho5ofWye9fDXz215S3BtQkczstxtDmVrdtpLm1xqaUEjTIRokVXI44BOcZOg2dNJa7Q5oZZZYprdp42mbW6SRyKki6yMspEisAc4Kt2HADRc0PrZPevho5ofWye9fDWY5I3U/P9oQT3DziHmu7LLGmkSRM7ALGoHWevr4CqjlFcXlvDJO88qXjXJjs7dJFaKVN6BEm5A6QMeSxPSHE5XgAG+5mfWye9fDRzM+tk96+GmRRQLczPrZPevho5mfWye9fDTNLSbSiUsGliBXBYF1BUHGNQJ4ZyOv0igOZn1snvXw0czPrZPevhqA8oLcKXM8SqAGOpgpCkgAkHiASwx6dQ9Ir2Nsw61Tex6n1hQGByUKhwP7hrHDr40EnMz62T3r4aOZn1snvXw1HDtqB0DiaPSQjZLAYEgzGSDxGrPDPXXZNswqcGWMHpZ6QwugAvqPUuMjOcdYoPfMz62T3r4aOZn1snvXw1xtqQjVmWIacFsuvRDYC6uPDORjPXmvEO2oHUMJo8MEYZYA4kGUyDxGRxGaCTmZ9bJ718NHMz62T3r4aBtKIqHEseljpVtS6S2SNIOcE5B4flXBtWHgd9FxVnHTXii+Uw4+SO09QoO8zPrZPevho5mfWye9fDXG2nEBqMsQXAOda4wQCDnPoIP/AGK6m0oiQBLGSWKABlOXUZZevygOJHXQHMz62T3r4aOZn1snvXw1B/8AkFvqRd9GS4LKQcqQM56Y6Oeg3DOTobHknDTXsY05dOkxRekOkwzlR6W4HgPQaDxzM+tk96+GjmZ9bJ718NeDtiDSG30OltWDrTB0eXg5447fRTYNAvYEmMZJJywycZOGI7KKNnebH6t9ZooCz65PbP0rVdyllu1VOaRRTAlllV33baShClG6uDYznPDqHobgtFZpCS/l9juB5K9gOK6kUTMUEhLLjUolcsuerI1ZFBkrzkzdw2dhbxffRwII7qKOY27TERBU0y8CIw+SVyNQI/MVWWvJC9jt4olt4F3W0TehRPld1rLqqkx5/Hp448jJxmvocloijLM4A6yZZAB/3qr1zBfTJ8yTxUGI2jyRup/6upSJFvUQQNvM8YohGutQvRDYznJxntr1LsvaMt21ysMFsxspbWMmYSmOUvvI3YCPBGpQMDPA5PdrXXlmAowZPKjHnJOoyKD+L0GpGtowQCzgt5IMsmTgZOBq48ONBg9hcnbyG7juDaDItpoZWkvDLLJKTG4dmZThSyaQBwGonAAAN9yXgfZuykS6TjbRlXEWZtSrnioCgnIPVjhV9FbRsMqzMOIyJZCMg4PEN6Rium0QEDU+TxA3smSB14Gr8x76DL/ZvsPcxyS5cozNHaCRWV0slkdoVKsNQyZGPHiVEeQMYDHLewurgxRxQRz2/SaeJ59xvCMbtGIRtUecll4asKDwyG0XMF9MnzJPFUENmC7jMmBpx95L2j2qDNT7BvLmANKsEU0FzFcWkCvmFEhQKImkCA9MGQZ08Na4HDFP7K2XPLem8uEWHRBzeGEOJDhnDyyOwAAJKqoAzwUk9eBa25gkJCS6yOsLM7EfqA/CmOYL6ZPmSeKgy/J3Z15HtC6nmt4kjutzxWbW0e5iKDK6Bq1H0Hh+dVr7N2nvp5Ra22/kLxxXT3Grm0JOEEcJiwML0m6XTbOeGFG4S0Rs4Zzg4OJZDgjrHlddRX9mFicgyAhWIO8k6wpx+KgfFdqsilt3ICzBieAAnYknj2B/yPupg2iAgFnyc4G9kycdeBq40DdZxORcTTGaV2dzK0oGECDpqUGNOWwIousnjCCNOSDdcwX0yfMk8VeVtEJIDOSOsb2TIz1Z6XCgqIeQ1umnSZAV0YbK5O75tpz0eP8A+pGP+29PCCH7PYFbVvbhjkHLMhJKiLSc6M5BgjbIPEpxyCQbkWi70jMmAgPnJOvU3935V5t3gkOEmDn0LOzdhPY/oB91BVR/Z9bK2pS4OpWHmzgBCjJ0kJKMrHIOccNOnArzL9nsD6y0lwxf8RZCRh43GMpg4aIHpZ8pvTWg5gvpk+ZJ4q8m0TONT5xnG9kzgdZxq6uI99BSvyBttOFLp14KbsYzwwAUK4CgKMg4CLjBUGheQduHD6pjpGlFYoyoBG0Y0gr2BuH5ovoq7Nivpk+ZJ4qisrMNGhJkJKqT95J1kD+6grU5EwbhIGaV4016VJQYMiSxsQVUY6MxAAwF0rgDHFdPs7txgh5QQoXI3K5YSb0OwWMBiH44YFeJ6PE5uYRC5YLLqK+UFmclf1Afh1dvor2kEbYw7HI1DEshyveHS4jiOP50FPByDgVgdczAMr6GKFdYaFixGnJJaBSeOOLYAzXj/wCPbbEYJkO7DKud0eiQoUHKcSuhSG8olekWq/5gvpk+ZJ4qgezG8UZkwVc+cl6wUx+L8z76Cpj5CRKEUT3OETQgJiIU73elwDHwYsAMDo6VC4wMVO/I2Jgis8zBFePBKdJZNJfJ0ZBLoH1KQ2onjjAFikURcoJCXXBZRK+oA9RK6sipeYL6ZPmSeKgojyBtyuGaRjg9I7sHJXRkBUCqQFTqAH3KHHA50kaBQAOAAAA9AHAUtzRM6dT5xnG9kzj041dVeuYL6ZPmSeKgNnebH6t9ZormzFxGAPS3WSfxntPE0UHbTrk9s/StZq95KTmWR4ZY4tRZgFMg1a3BJJHSj6IOoKSrtpbSpGav4LUM0hLP5fY7AeSvYDU3MB3pfmP/ADQYybkTePC8b3esOCGV5J2UkmfjxJOFEkfQ8ltxxHHg7s3k1drIm9uXZRI8j6ZZsbvTGUjCtx86mrJJwrOnHVmtNzAd6X5j/wA0cwHel+Y/80Bf+SPbi/2rVbyn2JJdLDunWN4pN8shBJVhG6qQB1+Xgg9YyO2mr6xGkdKTy4/xv61fzpjmA70vzH/mgyNnyKuYYt1Hc6EAIUI8ygKXyE6JHtbwdIkkeTUV5yLvHIYXQ1qhjVzJOGVWMeVUg/8Ai1FzksXIbIArZ8wHel+Y/wDNHMB3pfmP/NBV8ndkzRPK88rOW0hF3juoAUbxsMcDVJkgY6IwBw4VaQeck/x/ajmA70vzH/ml4LIbyTpSfh/5H9H60FHdckpcTmBoYWeXVEU1ppiNqluUJQAjBjWQAcMovVgEQDknff8A976t4W1a3wFJzwjAAOAdOgnHRBzgsp1fMB3pfmP/ADRzAd6X5j/zQYqPkZex6ilwAGEhKRzTqWd0bDF2zltZVtR49Eg6gRjVi1MVoyM5dhG2pyWOpipLEaiSBknAzwGAOAprmA70vzH/AJpfaNiNzJ0pPIf/AJH7p/Ogz6cg3SaeWO40GRZxFhfMu5YxOv5oZp/1Eo7tLS8ibpniY3RbQQctLOHVC4MkSumnIZRjXgNhsHgBWx5iO9L8x/5o5gO9L8x/5oMkeSV9pOb52YrEAd5Iq5WNVY4UZ8pS3lZbeEdEgNXhOR14s28FyMF1aQh51eVVIB1ccLlMqFHBcjSRjB2HMB3pfmP/ADRzAd6X5j/zQVXJzZrxIEndpZDGN4XZnzksNOW68KADgAE5OOkaqrvkVKwzG0MUizzzRumtWVZI3WNcqAeiz5K+SdOOOa0S2Q3x6UnkL/yP3m/OmOYDvS/Mf+aDLjkpdl3LXb6dEqxhZrlSHZhu3bpYyFGOIIyc4OOKN1yIvmOoXg3gjaMSa5wyhhDwUg9jQli34y5yBgY23MB3pfmP/NHMB3pfmP8AzQV2w9mSxNM80jtrc7tDI7qkflfi7S7Merguhfw1ZbP81H7C/SK8tYjHlS/Mf+ahsLEbqPpSeQv/ACP3R+dBQR8iXDat6wLTTSMEklQbuRp5FRSmGX7yZSwzhtypxVfdch704ZLtRIIREJdcwYfdwjogHCgSRF+o6teCMgNW25gO9L8x/wCaOYDvS/Mf+aBDYOzZImmaV3bXI27UyPIEi1FgOlwyWZj1cF0Lx0U/J55PYk/dKOYDvS/Mf+aXkshvU6Uvkv8A8j+lPzoM/tbklcO0zQTRwmTVgqZAcsyHUCOMTYTpBSVc4JUEZqG65H3mhliutBdpWLCS4GDI+sEAHgRqK4GBhVPX1a7mA70vzH/mjmA70vzH/mgx21ORN00jPBc6DpZEdpbhpFVghVckngroW4516uPHBGj2Bs2SIzNK7trkbdq0jyBItRZRluGcsx6uC6F46M09zAd6X5j/AM0cwHel+Y/80Bs7zY/VvrNFc2YuIwOPW3Wcnyz2nrooO2fXJ7Z+laZpaz65PbP0rTNBkb/lLdxbUtLV4rZYLk3Gl1d5JSIYtYyCqrGSSvDp9oz21rqwXK3aEa7a2TmSMaefBsso06rdQuePDJ4DNbxWyMjiD20C9/5I9uL/AGrTNLX/AJI9uL/atM0FByx5RNZxxbtQ0k88VshYMURpSenIF4lQAeAIycDI66V2LygnF/LY3JhkZYEuUmhR41KM5jKPGzvpYMMghuIp/lZynSwhDsU1uwjiV3WNWkPVqduCIACzMeoA4ycA0XIu6txdSKlwl5dTJv7q5iZWjQKwSKFdJIRek2lck4QlusUG3paDzkn+P7UzS0HnJP8AH9qBmsTtflFfg3skUUMMNmNS84jkPOgsZkkZJFkURrgYB0vxPHHEDbV895QXVptS2vXc3EJsXlhbW5WPeRdNXaDUY5VLYwJFOerFBtdibTF1bQzhSomjSUKetdaBsH9M1JtLzMnsP9JpHkjfyT2NtLOgSSSJGdQMAEr3fw568dmae2l5mT2H+k0DNFFUXLK3uJLYx2qBmkZUkzJujuT53Q+k6XK9EHHDXnrFAhyV5Zm+vbyJVAhgWAwv+KUSByZOvGg6Rp9IwfxVrK+Xcir+b+s3y82gjBSzR0S4VhCkcThdACDecOsDTpr6jQLL54+wv1NTNLL54+wv1NTNBkNr7Yv2vJYLLmASKOFma532ovMZMBd2cYAj7R21o9k77crznc77jr3Ovd5ycadfS6sdfbmsnLYbOu9o3qXFtrmijh3j3AUxbtkJDQ6j0cDgXwDntpn7KrqSTZsZkZ3UPKsLvnU8CyMImJPE9EYB9AFBrm6qg2f5qP2F+kVO3VUGz/NR+wv0ig8bV2mltBJPKcJEjSMR16VGTgdp4cBWa2dtbabyWsjwW5t7gFpUTUstqpXVHrkZ8SnsOlBxGB6an+1CxebZN4kYJbdFgB1kIwdgB2nSp4Vmbuwggm2TNYEtPcTKJJNZaS4tWiLTvMc/eAdE5PBTjGOAoPp9LSeeT2JP3SmaWk88nsSfulAzWV25tPaDXZhsI7TQkSSSS3O+063dwqJu+shUyfRqHprVVk/tM2w0FlojYpJdSx2cbj8BmbDMPzCBsHsOKCfkLtm5u4ZJLkW2N4yRNb7zRIiHSzjWSSpcMAeGQueoitLUFhZJBEkUahUjVURR2Kowo9wqegW2d5sfq31mijZ3mx+rfWaKCO2uFDSAsoOvqJHdWmOdp3094qC1hUtJlQemewd1aY5uvdX3CgqbnYFhIzPJb2TsxyzNHCzMfSSRkn9asopo1AVWjAAAABUAAcAAB1CpNwvdX3Cjm691fcKBW/uk0jpp5cfaPWrTHO076fEKhv4F0jor5cfYPWrTHN17q+4UCe0LS2uABOlvKF4qJFjcAnrI1A4rzs+xtbfO4jtotWNW7WNM4zjOkDOMn309uF7q+4Ubhe6vuFBznad9PiFLQXSbyTpp+HtHoprm691fcKXggXeSdFfw9g9FBPztO+nxCqy72HYzSiaWCzklGMSOkTPw8npEZ4dnoq05uvdX3CjcL3V9woOc7Tvp8QpbaV0m5k6aeQ/aO6aa3C91fcKX2lAu5k6K+Q/YO6aCfnad9PiFHO076fEK7uF7q+4Ubhe6vuFBW22yLOKTeRw2iScTvFSJX6XldIDPHPH05qx52nfT4hXdwvdX3Cjm691fcKBVbpN8emnkL+Id5qZ52nfT4hUCwLvj0V8hewd5qY5uvdX3CgrdqbHs7oqbiG1mK+SZVjcgegFgcD8qfjnjUAK0YAAAAKgADqAHYK97he6vuFG4Xur7hQeWu0x5afEKgsLpN1H008he0d0Uw0C48lfcKh2fAu6j6K+QvYO6KCbnad9PiFV9hsmzt3aSGK1id/LeNY0ZsnJyVAJ48f1qx3C91fcKNwvdX3Cg5ztO+nxClpLpN6nTTyH/ABD0pTW4Xur7hS8kC71OivkSdg9KUE/O076fEKgukgl07wQvoZZE16G0uvkuueph2EcRTHN17q+4Ubhe6vuFBznad9PeKOdp3094rvN17q+4Uc3Xur7hQQ7NOYxjjxb6zRRs0YjH6t9ZooO2fXJ7Z+laZpaz65PbP0rTJoPkm1tvNm4XnF0m1VuSltbB5FjaMy4gCw53UkLRDUzsCfKJI4V9aFfJv6SsljPbXdnPNtJ3nIl3EhDTM7c3mS707tI1Up+MaQpGOw/UNlwukMSytrkVEV37zhQGb/s5P/dB2/8AJHtxf7Vpmlr/AMke3F/tWmaDJ8vdoyIbOCORolurlYZJUOlxHpZiqN+Bm04DDiOOONQbGuza7VewWWWSJ7UXSCWRpXidZd26h3JfQwKsAxOCDjgab+0IjmyB7J7yMzRiVYy4kiTJJnj3Y1lkOPJwePXjNVnIzk2gvpryOGWGLdC3h329E02X3k08m++84kKi6+JCdgxQbuloPOSf4/tTNLQeck/x/agj2tYvNHoSeW3Oc64hGWxx4feIwA49YGeHXXzzZHKyeDkyt1raW4YOivIS5Mkl00aMdWc6dWcf24r6JtbaYt4y7JNIMgaYY3lck/2ICcfn1V8u2Fsaa65PnZ+4uYbqJTIomikjQutyZkVZGAUkjA6+GfyoNFok2Ze2Sc4uJorsPBNv5Gk/+wqa45U1Z0aiGUquFwRgcK2W0vMyew/0msdvH2pe2TiC4hitA9xNvopIv/sMmiOFdYGsqSzFlyuAOPGtjtLzMnsP9JoGawvKgTRbT2cRd3BjmnkVrfoLEAsDEDoKGfjx6Zb/ANVuq+fct9ot/ULEpa30i2szvK8dvK6BXh0gqwGH4tx05xg9vCgn+1/fx7Onnhu7iAxqvQi3ahtUqqSX07wcG/Cw6q3CdQrCfardtcbLkhht7ySS4RGRUglOkCRHIk6P3bYHktg/lWv2PtQXEYcRzx8caZo3ifIA/C4Bxx6xw66CVfPH2F+pq7f2zSRsiSvCxxiRAhZeIJwJFZeI4cQeuuL54+wv1NXb+8EMbSFZGC8dMaNI5446KICW6+wUGL5BXVybO/xK9xPFdXkULTtnU0YCxBuoKuQOAwBk9VV8iXFo+y/vrk3tzKgu4HneaNotBN0+7yY0CHBBQADOONe+Q22ZLaG+1WV/ra4u7uJGt5V3iOQyKGIwHPVjrqLYG15zMrCwvzeXMka3F1cW5jghgD6njiyxKRqoIUcMsdTEnhQfTG6qh2f5qP2F+kVO3VUGz/NR+wv0igxn2jiaJrSWO7uEV7y0haBdCxlWk6WWVRIc44gtj8qseWNuxlgea7S2sUD84G+e3eSRhiECVCpCg5OAwzjt7Kv7ULpm5tHHbXkzRXVtcuYoJJFEcbkt0wNJb+3Oafu+Vky3MTNbTcwlhYl+b3DTpcLIQFeJVLIhUcCU4566Dv2bXcstvMXeWSHfyCzllJMklrw0MWbpMM6sM3EgD8q0snnk9iT90rM/Z7YSIbuQxvBBPcNLbwOuhkTSAzmM8Y9bAtpOCPQM1ppPPJ7En7pQSXMRZGVXZCQQHUKWUkcGAYFSR18QR+VY7kE8ovNpRS3E1xupolRpSMhTDqICqAqjLfhArZXE2hGYhiFBYhQWY4GcKo4sfQBxNfPeSl67Xu0cwX8Au5EMEz20qqumDQWYsuEwwyNWM8P0oJdt8o5ZNrWMcTlbYTzwvgkb6aOBi44daRkhfbD9wV9Br4/t3k9c2tzs+OOe+lS2Lnex2SyCEPGVDZRCJXY+VnJ4ljxNfXYVIUAnUQACcAZPacDgM0EOzvNj9W+s0UbO82P1b6zRQQwXJDSDQ56fWAuPJX0mpueH1UvuXxUWfXJ7Z+lakuLlI1LOyoo4lmIUAfmTwFBHzs+qk9y+Kjnh9VL7l8VeX2vCsInaaJYSFYTM6rHpbGltZOMHIwc8cioNncpLW5YpBdW0zAaisUscjBQQCSFJOMkcfzFB2+uzpH3cnlx9i+tX+6mOeH1UvuXxUX/kj24v9q0zQLc7Pqpfcvio52fVSe5fFQ204hKIjLHvWBIj1DWQOshevA9NRbU27b2oBuJ4YQxwpldUDHtA1EZoJeeH1UvuXxUvBdneSfdyfh7F9HtU9DMrqGUhlYAhgQQQeIII6xjtqGDzkn+P7UBzs+qk9y+KjnZ9VJ7l8VTySBQSxAA6yTgD9TSse2IWhM4miMI1Ey613YCkqx1504BBGc9lB752fVSe5fFS+0bs7mT7uTyH7F7p/uqG25XWUrhI720d2OFRJ4mZj6AobJNPbS8zJ7D/AEmgOeH1UvuXxUc7PqpPcvipmlp9pxRuiPLGryHSiFgGc4zhV6zwGeHooDnZ9VJ7l8VHOz6qT3L4qi2pty3tQDcTwwhjhTK6oCe0DURmm4ZldQysGVgCrAggg8QQRwI/OgRW7O+P3cnkL2L3m/upjnZ9VL7l8VC+ePsL9TUwzY66BfnZ9VJ7l8VHOz6qT3L4qLLaUU4YxSRyBWKMUYMA4AJUkdoyOH50vZcoraeRoormCSRM6o0kRnXBwcqDkYPA+igna8OPNS+5fFUNhdndR/dyeQvYvdH91Pt1VBs/zUfsL9IoOc7PqpPcvio52fVSe5fFS+0+UVtasq3Fzbws3kiWRELDqyAxGR+dTX+14bePezTRRR8Om7qq8erpE440Hrnh9VL7l8VLyXZ3qfdyeS/YvpT+6nLa6SVFeN1dGGVdCGVgeohhwI/So5PPJ7En7pQHPD6qX3L4qOdn1UnuXxUwzY4mq/ZnKO1umZbe5t5mXiyxSI5UdWSFJwM9tAxzs+qk9y+Kjnh9VL7l8VH9Si3oh3se9ILCPUNekdbaevAyOP50zQK7MbMYOCOLcD1+WaK7s7zY/VvrNFAWfXJ7Z+lapuX2yYZ7C4M0MUhjgneMuisUbdN0kJHRPAcR6KubPrk9s/StV3K6yuJ7aSG23GZUeJmmZwFV0K5UIp1Hj1HFBmOZyTbBsEig5wdGzmaIlQGRHhkcMW4BcLg5B4HqNP8AJ+8S3veay2NraTyRGSKS20skqKw3ia91GwZTg6SMEcc0vDyVv/6dDbb+GGW1NvuXgeYLMsIwUmyoKqwAzp1ceOOGKfseT9xNfpeXm4j3EbxQQwu8oBkP3kjyMiZJAAChfzzQaK/8ke3F/tWmaWv/ACR7cX+1aZoMBdbJhg2/amGGKMyW908hRFUu2pDqbA6R4nifTVfDezXN/tQpZC7KabQCWRYUWBY8vFG+liXkdmJGAOC5YcBVvtTYO0ZNox3cYsNMKSxIjPPqdJCOkxCYVuiOAyOvrpuTYV3bXFzLZ82ZbvQ7rM8ibmdU0GRdCNvFYAEqdJyvXx4A9yDuLeTZ9u1mrJAU6CMSWXBIZWJJyQwIPHsq2g85J/j+1I8kuTq7Ps4rZWLiMHLngWdmLu2OzLMTjsp6Dzkn+P7UHnaeyYblNE8MUyZDaJEV1yOAOGBGeJ4/nWE+zrYiXnJ62gkJEbFi4H4kS8Zyh/Jguk/kxrdbVM4jPNhCZMjAmZ1THacopOfy/wDdZ77O+T93s+2S1uDbMkQbQ8TSayWkLkMrqAB0jxB9HCgS2RsS2n2k7wW1vHFYfdho4o013br08lRxEUbAY70p7orY7S8zJ7D/AEmqTkFyclsbVo53R5Xmmmd0zhjI5IOSAScYz7uzNXe0vMyew/0mgZrA8rtkwx7V2XKkMSyyXEu8kVFDvi3bGtgMt/3W+rF8qtg39xeW80PMglrI0kYkabW+qPQwbSmF6zjBPZ+lAnyp2pJZ7UE0Nub1mtND28Wd9CiSMwkHAjRITpI4EmMY1acVafZcU/pkIjkV8GQsFDKI3aVneEI2CoQtpwQOAB6iK8f0O8gu5LuFbWRrmKFJ4pJZY1SSEEBopBGxZCGPAqDwznjirXktsA2kcmtlaWeaS5mKghBJJjKoDx0gKAM8TjJ66CxXzx9hfqavV9YRzoY5o0kjbGpJFDqcEEZVuB4gH/qvK+ePsL9TV2/MgjbciMyfhEhZUJz+IqCRw9AoPm/Jexf+lbWitF0uLnaEcKp0cEYCKmPJPYMdXCq+95S23NtkJacZoLi0RgikGHUN1NFKcdBnywKdbYJwQM1p+SvJraFql1G8lmouJLidZYjKzxTTcRhHXS6q3Hieyptncm72drX+ovbstod6N0XY3FwFKpLJqRRHpBJ0rnLHOQBig2TdVQbP81H7C/SKnbqqDZ/mo/YX6RQZDblmli97O7G5kvxHDBa6AWZ0iKCJT1shzqOQAoyf1peTGx5ItobPs7htZstnNOB1gTyTCIkenQnRB7Ozrq3vdh7U57LcQtsxtQ3cJnFyzxQ8OioTCgsw1MeJJwM4VQPcfI25gNpcRSRy3cMckVxvWdUuFmbeSDeBWZNMp1L0cY4YHDAeuQTbq72nar5qG4WSMdic4iEjoo6gobJwOrUa1knnk9iT90qr5J8n2tUleZle4uJWnnZM6AzYComrjoRAFGeJwTwzirSTzyexJ+6UCXKrYXPrOa2ErRb1dG8UZIGQTwyMggYIzxBNZhYOd7WtWtxmLZyTRzzgBUklkjCC3THAlMamA4KeHA8K0/Ki0uJbWSO0kSOZwFV3LAKCemQUBIbTkAjqJB7Kz2weTm0EktlnawitbbUyw2gnUu27ZEDmQnKguW6+LAE5NAuNkwwcoYdzDFFvLOd33aKmtt8vSbSOk35mt/WHvtg7RbaS3iCw0xxyQIjPPlo3fUGZhH0W4DgAR19dbigW2d5sfq31mijZ3mx+rfWaKCCBZNUmkoBr7VYnyV7dQqfTL3o/hbx0WfXJ7Z+laR23yjW2eOIRyTTTat3DHoDFUGXctIyqqjI4k9ZAGaB7TL3o/hbx0aZe9H8LeOqKLl/BuJZHWaN4ZRbyW7Kpm37EBI1CsVctqGkhtJBzkYOGNlcrBNcG1lgmtpxHvljl3Ta4tWksjxO6nDcCMgjNA7fLLpHSj8uP8LetX+6mNMvej+FvHRf+SPbi/wBq0zQLaZe9H8LeOjTL3o/hbx1m5ftHhVN9uLg2m83XPRutzq3m71ade83evo69GM/lxpjaXLlI5poYre4uWtlWS53O6+6V1LKMSOpdioJ0oD7+FBeaZe9H8LeOl4Vl3knSj/D+FvR7VT7K2nHdQxzQtqjkUOjdWQR6D1H8uyuweck/x/agNMvej+FvHRpl70fwt46V27t9LRU1K8jyuIoYo9JeRyCcLqIUAAElmIAA6+qoNhcqFupJYTFLBPBoMkMugkK4yjq0bMrqcHiDwI44oLHTL3o/hbx0ttFZdzJ0o/If8Ld0/wB1QWnKqKW+lskyZIY1kkYY0qXOAnp1YwfR0h21YbS8zJ7D/SaA0y96P4W8dGmXvR/C3jpmsttDl/HFvmW3uZobZilxPFutEbKAZBpaQO+gHpaVOOPXg0Gg0y96P4W8dGmXvR/C3jqg2vy+SCRI47W9uy8SXANrGsgEblghOXUjOk4q62LtQ3MKymCeDVn7udQkgwSMsoJxnGRx6sUHhVl3x6UfkL+Fu8399MaZe9H8LeOhfPH2F+pqg25tuOziMsuojKoqqMvJI7aURF7WZjjsHaSACaCfTL3o/hbx0aZe9H8LeOqrZfK1ZbhraWCa2nEe+CSmIh4tWkurxO6nDcCCQRmkE+0eEyQDcXIhuZNzb3RVN1JJkgYAfeBTjgxQA9fVxoNGyy48qP4W8dQ2Cy7qPpR+Qv4W7o/up9uqoNn+aj9hfpFBzTL3o/hbx0aZe9H8LeOqbaXLIRyyxxW1xctbqrXG53QEWpSyr94663KjVpXJxj0gUrd/aPAogMMN3d84iM6LbRiRljBVSzqWXT0mx+oIoNHpl70fwt46XkWXep0o/Jf8LelP7qT5McrFvzMFt7qAwsqOLhFjOpl14ADNxClSc48tfTVpJ55PYk/dKA0y96P4W8dGmXvR/C3jrxtfa0dpDJPM2iONSzt14A9AHWSeAHaSKqbHlkGuI7ea2uLZ51doN9uSJQgDOoMUj6XCnOlscKC50y96P4W8dGmXvR/C3jqgXl9GdL7i45s8ghS7+73LOX3anSH3gjL9EOUxkjsINaigV2ZndjOM5bOOryzRXdnebH6t9ZooCz65PbP0rVPyoe3heG5eAzXSF4rRF847yL0kXjgDSCWZuCqGPDtuLPrk9s/StUvKLkVHezJM1xewvGhjXm8xi6LNqbqGckgZ48dC+igpLHYFrFBdNtJ4JZWkS9u8atETf8CJjpFVC6VHW2Tw6QFNbCtmlvxe3WIZZYmhs7U+cS3Vg8jy/wDlYlSVHkAhSSeqT/4yg3Bi5xfZadblpt+d+0iIFTMuMkLgEeggHspzYHIeKznM4nvJ5ChiDXMzTaULBiF1DhkqPdQXd/5I9uL/AGrTFL3/AJI9uL/atTSLqUjJGRjI6xntH50Hzva2yoJonsrdUg2bbuZb6bJ0kxvvXgiJzkhhl26kxpHHIF1t22a6W4Gzrm1ilwY7nEavKzBBoRpA2YiFyMsr4zwAxik4/sktwixm62k8SkHcvcsYiA2rDR4wQT1j86srrkFE0s8kU91b85wbhIGjVZTggtl0ZkYgnJRl689fGgk+zy9hm2ZavbxmKLdhVjY6iuglGBb8XSU9Lhnr4Zq6g85J/j+1c2Zs2O2iSGFAkcahUUdQA/8AZ/U8TXYPOSf4/tQVnKoWqJHPdR6zBIrwAAmQznoxrGoPTdicBerOD2ZGWFw9jzu9n0m+uUjKWyB5Rbwht1CG3YLOAzFpGUcdJCg446jlNySS/MRee6iMJZkNvKYjqddJJIGc6cgfk7emucm+R8di8rrLczPKEVpLiUyvpj1aVDEZA6Z4UGE5H7ZtotsOiPO4e1hiDvBcK8k7TM0kkgMYKamYsWbC9Lr4V9Q2l5mT2H+k1T23IxI71rwXF0ZHGllZ0MZTJKx6dGdKlsjjnh1mrjaXmZPYf6TQM1g9ubMSXnNhYosQuGaTaFxxKxCUAuBk4M8ifhGAqnUcZGd3WJn+ymFxIDebTCys7SRrcsEYyEl8oFwck8aDza7HjnuQbTaJiQWdsixW+5aXdIZGhkJlV8IVkHUozwyerNlyA27LdQSrOVaW2uJrR5FAUSmEjEgUcFyGGQOGQerqr3d8h4mlE0Es9rKIhbl4DGC0S40qwkR14Y4MAD+dWewdhRWUKwwghRkksSzOzHLO7HizE8SaBhfPH2F+pqS5UW1q9uzXqoYYisp1ZwGQ5UjTxJzwAHXnGDnFOr54+wv1NSHKbk0l/Gkcks8YSRZQ0D7tta509LB6ic/qAeygwvKGGR472+n+5nlsbiGztT5yO3VdcskmP+U6gSB5AIGSeqWG5utn2uzZuciSORrW3e1EcYiWKVAqGJsbwuvA5LHVx4KOFafYvIKG2laUzXdw7RmE86lM4EbMGZQGHAEqM/pRY8g4YmhzLcyxWzara3ldWihYAhCuFDuVBIXWzaeyg0rdVQbP81H7C/SKmbqqHZ/mo/YX6RQZXbsQSaaGwjQXt4qm4mOdMMQUxpNJxxqxkIg4sQSeAJqMzWuyNlNPbhJdxCLdH4FpXSVkVCR2Gd2zjvNip737N4pZpZeebSjMza3WK5aNCcBR0VHUFAUfkAKdveQttLZRWR3ghhMRXSwDHdHI1HHHPbw7eGKBzktsXmlskbHVIcyTSdsk8h1zOf1cnHoAA7Kdk88nsSfulMUvJ55PYk/dKCHbtjBPbyR3QQwFSZA50rpXpElsjSBjOcjGKyNqFuLq3vp8QW0Akj2fEwIklLxEvMy9agxRnQh46V1HHVWq5RbCS+t2gkeVEfTqMTaG6LBgM4PDIqo2X9nsME6TtcX1w8YcILmdplXeLpYhWHAlSR/3QfP0triKxju1+82Skou1sWYCdIFk1x/eBcOqt95uieACjUeNfaVbIz6ay8H2fQqohM101qp1LZs6GAYbUFJ0bxoweOhnK8MEEcK1NAts7zY/VvrNFGzvNj9W+s0UEMFoGaQkv5fY7geSvYDipuYL6ZPmSeKiz65PbP0rVHyk25MlzbWlvpRrgSsZ3jeVEWJQSoVWUFmz1lgBjtJAoLzmC+mT5knio5gvpk+ZJ4qwp+0KeNJYXWGS6S9i2fFIoZYHeYakkdNRZdKg6lDHiAARnhebM2zcRXos7t4pTJC08M0cZizocLJGyF34jUrAg9Wc9XELa+sV0jjJ5cf/ACSetX+6mOYL6ZPmSeKi/wDJHtxf7VpigX5gvpk+ZJ4qOYL6ZPmSeKsJfcr9oQW3Ppooo4xOIuZPEwnMbTCJWWXeYaQ51AaMEe82V5yhvLi4u47HcBbIKGMqO+/nZC+6Uq67tQMAtxOW6sCg1PMF9MnzJPFS8Fiu8k4yfh/5JPR7VeeTW3UvrWG5jGFlQNp6yp6mUntIYEf9U1B5yT/H9qA5gvpk+ZJ4qOYL6ZPmSeKqzlTtG6iEKWkWt5plieQqXSCMglpXQMpbAHVkDJ6+oGv2ByguXnvbSXcSzWqxMkqhoo5N9GWVZFy5jYEccZyDnHpDR8wX0yfMk8VL7RsV3MnGTyH/AOSTun+6qXkbygubi4vYrpYFa2kjRRDrK4ePXks+Cx4jsHV1VotpeZk9h/pNAcwX0yfMk8VHMF9MnzJPFTNFAtzBfTJ8yTxUcwX0yfMk8VM0UFctiN8elJ5C/wDJJ3m/upjmC+mT5knioXzx9hfqamaBbmC+mT5knio5gvpk+ZJ4qZooFWsVx5UnzJPFUNhYruo+MnkL/wAkndH91Pt1VBs/zUfsL9IoOcwX0yfMk8VHMF9MnzJPFTNFAtzBfTJ8yTxUvJYrvU6Unkv/AMknpT+6rGlpPPJ7En7pQHMF9MnzJPFRzBfTJ8yTxUzRQLcwX0yfMk8VHMF9MnzJPFTNFArsxcRgcetusknyz2niaK7s7zY/VvrNFAWfXJ7Z+laz3LXlelqY7dbi3gnnBIlnZFSGIcGlIYjW2ThU/E3X0VYi7gvY1aQNIgOvqLKD5K9hNRXcdpMQ0otZCBgFxExA68Zbs4/+6D57cz7NFjJHHPIsVvdQuu0UxMzX79MzFgCHIyNRPDD6RjAqw2Ls2SXbYle5N1zW3ZZJVCpEkszDRDHGpIB0AuxJY9JcnGkDYrFZiNogtqI28qPEWhs4zqTqPUOsdlSWLWsCBIebxIOpI92ijPXhVwBQMX/kj24v9q1NNJpUtgnAJwoyTgZwB2mkb7aMRUfex+XH+JfWr+dMf1KL1sfxr/NB8v5TbXt7mxj2tbB0vN4nNopHMhMwl3JiFuWKZKhvJUN25Bq45O7STZ9ztZblhH94L4aiBrhkiGSmfK0shTh24HbWpjsrFZjOsdmJjkmULCJDnry46X/upL2K0nKNMLWRozlDIInKH0qWzpPDs9FBU/Zdst7bZVtHKCrlWkKnrXeyNKFI7CA4GK0MHnJP8f2o/qUXrY/jX+aXh2jFvJPvY/w/iX0frQV/Kfb0MUtvazpKVvTJEJFYoqFVDYaRWVlLZwNJzwNUfIspbX99bW5Bs41jmZy2rd3D53qGZss/RAY6mJXqyOqtZfNbToUm5vKh60k3bqf1Vsg15tltIo91GLVI8EbtN0qYbyhoHDB7eFBk+Q+14W2ntULNCxeaAoA6EuBbgHTg9LBBHD0VttpeZk9h/pNIQWVjGwZI7NWXirKsKkdnAjiKn2jtGIwyfex+Q/4l7p/OgsaKW/qUXrY/jX+aP6lF62P41/mgZopb+pRetj+Nf5o/qUXrY/jX+aAXzx9hfqamarl2jFvj97H5C/jXvN+dMf1KL1sfxr/NAzRS39Si9bH8a/zR/UovWx/Gv80DDdVQbP8ANR+wv0ivLbSix52P41/mobDaMQij+9j8hfxL3R+dBYUUt/UovWx/Gv8ANH9Si9bH8a/zQM0tJ55PYk/dKP6lF62P41/ml5Noxb1PvY/Jf8a+lPzoLGilv6lF62P41/mj+pRetj+Nf5oGaKW/qUXrY/jX+aP6lF62P41/mgNnebH6t9ZormzGBjBBBBLYI4g9M9tFAxRRRQFFFFAE0UUUBRRRQFGaKKAooooCgmiigKKKKAooooDNFFFAUUUUBQDRRQFFFFAUZoooCiiigKKKKAooo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7426" name="AutoShape 18" descr="data:image/jpeg;base64,/9j/4AAQSkZJRgABAQAAAQABAAD/2wCEAAkGBhQQERUUEhIRFBUVGBcUFRQVGBUWFhYVFxUbGBUXFxYYHiYfFxkkGhceIC8gIycpLCwsFR8xNTArNSYrLCkBCQoKBQUFDQUFDSkYEhgpKSkpKSkpKSkpKSkpKSkpKSkpKSkpKSkpKSkpKSkpKSkpKSkpKSkpKSkpKSkpKSkpKf/AABEIAMIBAwMBIgACEQEDEQH/xAAbAAACAwEBAQAAAAAAAAAAAAAABAMFBgECB//EAEEQAAIBAwEDBwkHBAICAgMAAAECAwAEERIFEyEGFCIxQVLSMjNRU3KRkpOyByNCYXGx0RVigrNDgWOhFyQWNFT/xAAUAQEAAAAAAAAAAAAAAAAAAAAA/8QAFBEBAAAAAAAAAAAAAAAAAAAAAP/aAAwDAQACEQMRAD8A+xxRM7P95IMNgAacAaV/L86l5ofWye9fDRZ9cntn6VrxteEvBIA8kZ0nDxkB1I45BII7PRQe+aH1snvXw0czPrZPevhrI8mOU242dZPO9zcz3ahlUAPI7lNbhfJVUUDPSIwO01ZXHL+2jhilYXGJZjbaVid3SdWKNG6qCQwYEYGc44ZoLzmZ9bJ718NHMz62T3r4aom+0C3W3nmdLlObECeJom3qalDKSgz0SpBznHpxTtzysgjneF94rR27XbsUbQIVIDEN+IjPUM9RoLDmZ9bJ718NHMz62T3r4aqNm8tIpzp3VyhMRuY1eMhpoRgF41Ukk5ZeicN0xwqut/tPgli30VvfyRCNpjKsDaAFOHXWSAzAcSFJ6iOsEUGo5mfWye9fDRzQ+tk96+Gqq35XxyPbIkVwedRb9GCoVWPo5MhDdHGtfT5Yxmucora4lmgRHaO1xK1zJG4jkBVRuQGPEITqzpweAyQMghbc0PrZPevho5ofWye9fDXz215S3BtQkczstxtDmVrdtpLm1xqaUEjTIRokVXI44BOcZOg2dNJa7Q5oZZZYprdp42mbW6SRyKki6yMspEisAc4Kt2HADRc0PrZPevho5ofWye9fDWY5I3U/P9oQT3DziHmu7LLGmkSRM7ALGoHWevr4CqjlFcXlvDJO88qXjXJjs7dJFaKVN6BEm5A6QMeSxPSHE5XgAG+5mfWye9fDRzM+tk96+GmRRQLczPrZPevho5mfWye9fDTNLSbSiUsGliBXBYF1BUHGNQJ4ZyOv0igOZn1snvXw0czPrZPevhqA8oLcKXM8SqAGOpgpCkgAkHiASwx6dQ9Ir2Nsw61Tex6n1hQGByUKhwP7hrHDr40EnMz62T3r4aOZn1snvXw1HDtqB0DiaPSQjZLAYEgzGSDxGrPDPXXZNswqcGWMHpZ6QwugAvqPUuMjOcdYoPfMz62T3r4aOZn1snvXw1xtqQjVmWIacFsuvRDYC6uPDORjPXmvEO2oHUMJo8MEYZYA4kGUyDxGRxGaCTmZ9bJ718NHMz62T3r4aBtKIqHEseljpVtS6S2SNIOcE5B4flXBtWHgd9FxVnHTXii+Uw4+SO09QoO8zPrZPevho5mfWye9fDXG2nEBqMsQXAOda4wQCDnPoIP/AGK6m0oiQBLGSWKABlOXUZZevygOJHXQHMz62T3r4aOZn1snvXw1B/8AkFvqRd9GS4LKQcqQM56Y6Oeg3DOTobHknDTXsY05dOkxRekOkwzlR6W4HgPQaDxzM+tk96+GjmZ9bJ718NeDtiDSG30OltWDrTB0eXg5447fRTYNAvYEmMZJJywycZOGI7KKNnebH6t9ZooCz65PbP0rVdyllu1VOaRRTAlllV33baShClG6uDYznPDqHobgtFZpCS/l9juB5K9gOK6kUTMUEhLLjUolcsuerI1ZFBkrzkzdw2dhbxffRwII7qKOY27TERBU0y8CIw+SVyNQI/MVWWvJC9jt4olt4F3W0TehRPld1rLqqkx5/Hp448jJxmvocloijLM4A6yZZAB/3qr1zBfTJ8yTxUGI2jyRup/6upSJFvUQQNvM8YohGutQvRDYznJxntr1LsvaMt21ysMFsxspbWMmYSmOUvvI3YCPBGpQMDPA5PdrXXlmAowZPKjHnJOoyKD+L0GpGtowQCzgt5IMsmTgZOBq48ONBg9hcnbyG7juDaDItpoZWkvDLLJKTG4dmZThSyaQBwGonAAAN9yXgfZuykS6TjbRlXEWZtSrnioCgnIPVjhV9FbRsMqzMOIyJZCMg4PEN6Rium0QEDU+TxA3smSB14Gr8x76DL/ZvsPcxyS5cozNHaCRWV0slkdoVKsNQyZGPHiVEeQMYDHLewurgxRxQRz2/SaeJ59xvCMbtGIRtUecll4asKDwyG0XMF9MnzJPFUENmC7jMmBpx95L2j2qDNT7BvLmANKsEU0FzFcWkCvmFEhQKImkCA9MGQZ08Na4HDFP7K2XPLem8uEWHRBzeGEOJDhnDyyOwAAJKqoAzwUk9eBa25gkJCS6yOsLM7EfqA/CmOYL6ZPmSeKgy/J3Z15HtC6nmt4kjutzxWbW0e5iKDK6Bq1H0Hh+dVr7N2nvp5Ra22/kLxxXT3Grm0JOEEcJiwML0m6XTbOeGFG4S0Rs4Zzg4OJZDgjrHlddRX9mFicgyAhWIO8k6wpx+KgfFdqsilt3ICzBieAAnYknj2B/yPupg2iAgFnyc4G9kycdeBq40DdZxORcTTGaV2dzK0oGECDpqUGNOWwIousnjCCNOSDdcwX0yfMk8VeVtEJIDOSOsb2TIz1Z6XCgqIeQ1umnSZAV0YbK5O75tpz0eP8A+pGP+29PCCH7PYFbVvbhjkHLMhJKiLSc6M5BgjbIPEpxyCQbkWi70jMmAgPnJOvU3935V5t3gkOEmDn0LOzdhPY/oB91BVR/Z9bK2pS4OpWHmzgBCjJ0kJKMrHIOccNOnArzL9nsD6y0lwxf8RZCRh43GMpg4aIHpZ8pvTWg5gvpk+ZJ4q8m0TONT5xnG9kzgdZxq6uI99BSvyBttOFLp14KbsYzwwAUK4CgKMg4CLjBUGheQduHD6pjpGlFYoyoBG0Y0gr2BuH5ovoq7Nivpk+ZJ4qisrMNGhJkJKqT95J1kD+6grU5EwbhIGaV4016VJQYMiSxsQVUY6MxAAwF0rgDHFdPs7txgh5QQoXI3K5YSb0OwWMBiH44YFeJ6PE5uYRC5YLLqK+UFmclf1Afh1dvor2kEbYw7HI1DEshyveHS4jiOP50FPByDgVgdczAMr6GKFdYaFixGnJJaBSeOOLYAzXj/wCPbbEYJkO7DKud0eiQoUHKcSuhSG8olekWq/5gvpk+ZJ4qgezG8UZkwVc+cl6wUx+L8z76Cpj5CRKEUT3OETQgJiIU73elwDHwYsAMDo6VC4wMVO/I2Jgis8zBFePBKdJZNJfJ0ZBLoH1KQ2onjjAFikURcoJCXXBZRK+oA9RK6sipeYL6ZPmSeKgojyBtyuGaRjg9I7sHJXRkBUCqQFTqAH3KHHA50kaBQAOAAAA9AHAUtzRM6dT5xnG9kzj041dVeuYL6ZPmSeKgNnebH6t9ZormzFxGAPS3WSfxntPE0UHbTrk9s/StZq95KTmWR4ZY4tRZgFMg1a3BJJHSj6IOoKSrtpbSpGav4LUM0hLP5fY7AeSvYDU3MB3pfmP/ADQYybkTePC8b3esOCGV5J2UkmfjxJOFEkfQ8ltxxHHg7s3k1drIm9uXZRI8j6ZZsbvTGUjCtx86mrJJwrOnHVmtNzAd6X5j/wA0cwHel+Y/80Bf+SPbi/2rVbyn2JJdLDunWN4pN8shBJVhG6qQB1+Xgg9YyO2mr6xGkdKTy4/xv61fzpjmA70vzH/mgyNnyKuYYt1Hc6EAIUI8ygKXyE6JHtbwdIkkeTUV5yLvHIYXQ1qhjVzJOGVWMeVUg/8Ai1FzksXIbIArZ8wHel+Y/wDNHMB3pfmP/NBV8ndkzRPK88rOW0hF3juoAUbxsMcDVJkgY6IwBw4VaQeck/x/ajmA70vzH/ml4LIbyTpSfh/5H9H60FHdckpcTmBoYWeXVEU1ppiNqluUJQAjBjWQAcMovVgEQDknff8A976t4W1a3wFJzwjAAOAdOgnHRBzgsp1fMB3pfmP/ADRzAd6X5j/zQYqPkZex6ilwAGEhKRzTqWd0bDF2zltZVtR49Eg6gRjVi1MVoyM5dhG2pyWOpipLEaiSBknAzwGAOAprmA70vzH/AJpfaNiNzJ0pPIf/AJH7p/Ogz6cg3SaeWO40GRZxFhfMu5YxOv5oZp/1Eo7tLS8ibpniY3RbQQctLOHVC4MkSumnIZRjXgNhsHgBWx5iO9L8x/5o5gO9L8x/5oMkeSV9pOb52YrEAd5Iq5WNVY4UZ8pS3lZbeEdEgNXhOR14s28FyMF1aQh51eVVIB1ccLlMqFHBcjSRjB2HMB3pfmP/ADRzAd6X5j/zQVXJzZrxIEndpZDGN4XZnzksNOW68KADgAE5OOkaqrvkVKwzG0MUizzzRumtWVZI3WNcqAeiz5K+SdOOOa0S2Q3x6UnkL/yP3m/OmOYDvS/Mf+aDLjkpdl3LXb6dEqxhZrlSHZhu3bpYyFGOIIyc4OOKN1yIvmOoXg3gjaMSa5wyhhDwUg9jQli34y5yBgY23MB3pfmP/NHMB3pfmP8AzQV2w9mSxNM80jtrc7tDI7qkflfi7S7Merguhfw1ZbP81H7C/SK8tYjHlS/Mf+ahsLEbqPpSeQv/ACP3R+dBQR8iXDat6wLTTSMEklQbuRp5FRSmGX7yZSwzhtypxVfdch704ZLtRIIREJdcwYfdwjogHCgSRF+o6teCMgNW25gO9L8x/wCaOYDvS/Mf+aBDYOzZImmaV3bXI27UyPIEi1FgOlwyWZj1cF0Lx0U/J55PYk/dKOYDvS/Mf+aXkshvU6Uvkv8A8j+lPzoM/tbklcO0zQTRwmTVgqZAcsyHUCOMTYTpBSVc4JUEZqG65H3mhliutBdpWLCS4GDI+sEAHgRqK4GBhVPX1a7mA70vzH/mjmA70vzH/mgx21ORN00jPBc6DpZEdpbhpFVghVckngroW4516uPHBGj2Bs2SIzNK7trkbdq0jyBItRZRluGcsx6uC6F46M09zAd6X5j/AM0cwHel+Y/80Bs7zY/VvrNFc2YuIwOPW3Wcnyz2nrooO2fXJ7Z+laZpaz65PbP0rTNBkb/lLdxbUtLV4rZYLk3Gl1d5JSIYtYyCqrGSSvDp9oz21rqwXK3aEa7a2TmSMaefBsso06rdQuePDJ4DNbxWyMjiD20C9/5I9uL/AGrTNLX/AJI9uL/atM0FByx5RNZxxbtQ0k88VshYMURpSenIF4lQAeAIycDI66V2LygnF/LY3JhkZYEuUmhR41KM5jKPGzvpYMMghuIp/lZynSwhDsU1uwjiV3WNWkPVqduCIACzMeoA4ycA0XIu6txdSKlwl5dTJv7q5iZWjQKwSKFdJIRek2lck4QlusUG3paDzkn+P7UzS0HnJP8AH9qBmsTtflFfg3skUUMMNmNS84jkPOgsZkkZJFkURrgYB0vxPHHEDbV895QXVptS2vXc3EJsXlhbW5WPeRdNXaDUY5VLYwJFOerFBtdibTF1bQzhSomjSUKetdaBsH9M1JtLzMnsP9JpHkjfyT2NtLOgSSSJGdQMAEr3fw568dmae2l5mT2H+k0DNFFUXLK3uJLYx2qBmkZUkzJujuT53Q+k6XK9EHHDXnrFAhyV5Zm+vbyJVAhgWAwv+KUSByZOvGg6Rp9IwfxVrK+Xcir+b+s3y82gjBSzR0S4VhCkcThdACDecOsDTpr6jQLL54+wv1NTNLL54+wv1NTNBkNr7Yv2vJYLLmASKOFma532ovMZMBd2cYAj7R21o9k77crznc77jr3Ovd5ycadfS6sdfbmsnLYbOu9o3qXFtrmijh3j3AUxbtkJDQ6j0cDgXwDntpn7KrqSTZsZkZ3UPKsLvnU8CyMImJPE9EYB9AFBrm6qg2f5qP2F+kVO3VUGz/NR+wv0ig8bV2mltBJPKcJEjSMR16VGTgdp4cBWa2dtbabyWsjwW5t7gFpUTUstqpXVHrkZ8SnsOlBxGB6an+1CxebZN4kYJbdFgB1kIwdgB2nSp4Vmbuwggm2TNYEtPcTKJJNZaS4tWiLTvMc/eAdE5PBTjGOAoPp9LSeeT2JP3SmaWk88nsSfulAzWV25tPaDXZhsI7TQkSSSS3O+063dwqJu+shUyfRqHprVVk/tM2w0FlojYpJdSx2cbj8BmbDMPzCBsHsOKCfkLtm5u4ZJLkW2N4yRNb7zRIiHSzjWSSpcMAeGQueoitLUFhZJBEkUahUjVURR2Kowo9wqegW2d5sfq31mijZ3mx+rfWaKCO2uFDSAsoOvqJHdWmOdp3094qC1hUtJlQemewd1aY5uvdX3CgqbnYFhIzPJb2TsxyzNHCzMfSSRkn9asopo1AVWjAAAABUAAcAAB1CpNwvdX3Cjm691fcKBW/uk0jpp5cfaPWrTHO076fEKhv4F0jor5cfYPWrTHN17q+4UCe0LS2uABOlvKF4qJFjcAnrI1A4rzs+xtbfO4jtotWNW7WNM4zjOkDOMn309uF7q+4Ubhe6vuFBznad9PiFLQXSbyTpp+HtHoprm691fcKXggXeSdFfw9g9FBPztO+nxCqy72HYzSiaWCzklGMSOkTPw8npEZ4dnoq05uvdX3CjcL3V9woOc7Tvp8QpbaV0m5k6aeQ/aO6aa3C91fcKX2lAu5k6K+Q/YO6aCfnad9PiFHO076fEK7uF7q+4Ubhe6vuFBW22yLOKTeRw2iScTvFSJX6XldIDPHPH05qx52nfT4hXdwvdX3Cjm691fcKBVbpN8emnkL+Id5qZ52nfT4hUCwLvj0V8hewd5qY5uvdX3CgrdqbHs7oqbiG1mK+SZVjcgegFgcD8qfjnjUAK0YAAAAKgADqAHYK97he6vuFG4Xur7hQeWu0x5afEKgsLpN1H008he0d0Uw0C48lfcKh2fAu6j6K+QvYO6KCbnad9PiFV9hsmzt3aSGK1id/LeNY0ZsnJyVAJ48f1qx3C91fcKNwvdX3Cg5ztO+nxClpLpN6nTTyH/ABD0pTW4Xur7hS8kC71OivkSdg9KUE/O076fEKgukgl07wQvoZZE16G0uvkuueph2EcRTHN17q+4Ubhe6vuFBznad9PeKOdp3094rvN17q+4Uc3Xur7hQQ7NOYxjjxb6zRRs0YjH6t9ZooO2fXJ7Z+laZpaz65PbP0rTJoPkm1tvNm4XnF0m1VuSltbB5FjaMy4gCw53UkLRDUzsCfKJI4V9aFfJv6SsljPbXdnPNtJ3nIl3EhDTM7c3mS707tI1Up+MaQpGOw/UNlwukMSytrkVEV37zhQGb/s5P/dB2/8AJHtxf7Vpmlr/AMke3F/tWmaDJ8vdoyIbOCORolurlYZJUOlxHpZiqN+Bm04DDiOOONQbGuza7VewWWWSJ7UXSCWRpXidZd26h3JfQwKsAxOCDjgab+0IjmyB7J7yMzRiVYy4kiTJJnj3Y1lkOPJwePXjNVnIzk2gvpryOGWGLdC3h329E02X3k08m++84kKi6+JCdgxQbuloPOSf4/tTNLQeck/x/agj2tYvNHoSeW3Oc64hGWxx4feIwA49YGeHXXzzZHKyeDkyt1raW4YOivIS5Mkl00aMdWc6dWcf24r6JtbaYt4y7JNIMgaYY3lck/2ICcfn1V8u2Fsaa65PnZ+4uYbqJTIomikjQutyZkVZGAUkjA6+GfyoNFok2Ze2Sc4uJorsPBNv5Gk/+wqa45U1Z0aiGUquFwRgcK2W0vMyew/0msdvH2pe2TiC4hitA9xNvopIv/sMmiOFdYGsqSzFlyuAOPGtjtLzMnsP9JoGawvKgTRbT2cRd3BjmnkVrfoLEAsDEDoKGfjx6Zb/ANVuq+fct9ot/ULEpa30i2szvK8dvK6BXh0gqwGH4tx05xg9vCgn+1/fx7Onnhu7iAxqvQi3ahtUqqSX07wcG/Cw6q3CdQrCfardtcbLkhht7ySS4RGRUglOkCRHIk6P3bYHktg/lWv2PtQXEYcRzx8caZo3ifIA/C4Bxx6xw66CVfPH2F+pq7f2zSRsiSvCxxiRAhZeIJwJFZeI4cQeuuL54+wv1NXb+8EMbSFZGC8dMaNI5446KICW6+wUGL5BXVybO/xK9xPFdXkULTtnU0YCxBuoKuQOAwBk9VV8iXFo+y/vrk3tzKgu4HneaNotBN0+7yY0CHBBQADOONe+Q22ZLaG+1WV/ra4u7uJGt5V3iOQyKGIwHPVjrqLYG15zMrCwvzeXMka3F1cW5jghgD6njiyxKRqoIUcMsdTEnhQfTG6qh2f5qP2F+kVO3VUGz/NR+wv0igxn2jiaJrSWO7uEV7y0haBdCxlWk6WWVRIc44gtj8qseWNuxlgea7S2sUD84G+e3eSRhiECVCpCg5OAwzjt7Kv7ULpm5tHHbXkzRXVtcuYoJJFEcbkt0wNJb+3Oafu+Vky3MTNbTcwlhYl+b3DTpcLIQFeJVLIhUcCU4566Dv2bXcstvMXeWSHfyCzllJMklrw0MWbpMM6sM3EgD8q0snnk9iT90rM/Z7YSIbuQxvBBPcNLbwOuhkTSAzmM8Y9bAtpOCPQM1ppPPJ7En7pQSXMRZGVXZCQQHUKWUkcGAYFSR18QR+VY7kE8ovNpRS3E1xupolRpSMhTDqICqAqjLfhArZXE2hGYhiFBYhQWY4GcKo4sfQBxNfPeSl67Xu0cwX8Au5EMEz20qqumDQWYsuEwwyNWM8P0oJdt8o5ZNrWMcTlbYTzwvgkb6aOBi44daRkhfbD9wV9Br4/t3k9c2tzs+OOe+lS2Lnex2SyCEPGVDZRCJXY+VnJ4ljxNfXYVIUAnUQACcAZPacDgM0EOzvNj9W+s0UbO82P1b6zRQQwXJDSDQ56fWAuPJX0mpueH1UvuXxUWfXJ7Z+lakuLlI1LOyoo4lmIUAfmTwFBHzs+qk9y+Kjnh9VL7l8VeX2vCsInaaJYSFYTM6rHpbGltZOMHIwc8cioNncpLW5YpBdW0zAaisUscjBQQCSFJOMkcfzFB2+uzpH3cnlx9i+tX+6mOeH1UvuXxUX/kj24v9q0zQLc7Pqpfcvio52fVSe5fFQ204hKIjLHvWBIj1DWQOshevA9NRbU27b2oBuJ4YQxwpldUDHtA1EZoJeeH1UvuXxUvBdneSfdyfh7F9HtU9DMrqGUhlYAhgQQQeIII6xjtqGDzkn+P7UBzs+qk9y+KjnZ9VJ7l8VTySBQSxAA6yTgD9TSse2IWhM4miMI1Ey613YCkqx1504BBGc9lB752fVSe5fFS+0bs7mT7uTyH7F7p/uqG25XWUrhI720d2OFRJ4mZj6AobJNPbS8zJ7D/AEmgOeH1UvuXxUc7PqpPcvipmlp9pxRuiPLGryHSiFgGc4zhV6zwGeHooDnZ9VJ7l8VHOz6qT3L4qi2pty3tQDcTwwhjhTK6oCe0DURmm4ZldQysGVgCrAggg8QQRwI/OgRW7O+P3cnkL2L3m/upjnZ9VL7l8VC+ePsL9TUwzY66BfnZ9VJ7l8VHOz6qT3L4qLLaUU4YxSRyBWKMUYMA4AJUkdoyOH50vZcoraeRoormCSRM6o0kRnXBwcqDkYPA+igna8OPNS+5fFUNhdndR/dyeQvYvdH91Pt1VBs/zUfsL9IoOc7PqpPcvio52fVSe5fFS+0+UVtasq3Fzbws3kiWRELDqyAxGR+dTX+14bePezTRRR8Om7qq8erpE440Hrnh9VL7l8VLyXZ3qfdyeS/YvpT+6nLa6SVFeN1dGGVdCGVgeohhwI/So5PPJ7En7pQHPD6qX3L4qOdn1UnuXxUwzY4mq/ZnKO1umZbe5t5mXiyxSI5UdWSFJwM9tAxzs+qk9y+Kjnh9VL7l8VH9Si3oh3se9ILCPUNekdbaevAyOP50zQK7MbMYOCOLcD1+WaK7s7zY/VvrNFAWfXJ7Z+lapuX2yYZ7C4M0MUhjgneMuisUbdN0kJHRPAcR6KubPrk9s/StV3K6yuJ7aSG23GZUeJmmZwFV0K5UIp1Hj1HFBmOZyTbBsEig5wdGzmaIlQGRHhkcMW4BcLg5B4HqNP8AJ+8S3veay2NraTyRGSKS20skqKw3ia91GwZTg6SMEcc0vDyVv/6dDbb+GGW1NvuXgeYLMsIwUmyoKqwAzp1ceOOGKfseT9xNfpeXm4j3EbxQQwu8oBkP3kjyMiZJAAChfzzQaK/8ke3F/tWmaWv/ACR7cX+1aZoMBdbJhg2/amGGKMyW908hRFUu2pDqbA6R4nifTVfDezXN/tQpZC7KabQCWRYUWBY8vFG+liXkdmJGAOC5YcBVvtTYO0ZNox3cYsNMKSxIjPPqdJCOkxCYVuiOAyOvrpuTYV3bXFzLZ82ZbvQ7rM8ibmdU0GRdCNvFYAEqdJyvXx4A9yDuLeTZ9u1mrJAU6CMSWXBIZWJJyQwIPHsq2g85J/j+1I8kuTq7Ps4rZWLiMHLngWdmLu2OzLMTjsp6Dzkn+P7UHnaeyYblNE8MUyZDaJEV1yOAOGBGeJ4/nWE+zrYiXnJ62gkJEbFi4H4kS8Zyh/Jguk/kxrdbVM4jPNhCZMjAmZ1THacopOfy/wDdZ77O+T93s+2S1uDbMkQbQ8TSayWkLkMrqAB0jxB9HCgS2RsS2n2k7wW1vHFYfdho4o013br08lRxEUbAY70p7orY7S8zJ7D/AEmqTkFyclsbVo53R5Xmmmd0zhjI5IOSAScYz7uzNXe0vMyew/0mgZrA8rtkwx7V2XKkMSyyXEu8kVFDvi3bGtgMt/3W+rF8qtg39xeW80PMglrI0kYkabW+qPQwbSmF6zjBPZ+lAnyp2pJZ7UE0Nub1mtND28Wd9CiSMwkHAjRITpI4EmMY1acVafZcU/pkIjkV8GQsFDKI3aVneEI2CoQtpwQOAB6iK8f0O8gu5LuFbWRrmKFJ4pJZY1SSEEBopBGxZCGPAqDwznjirXktsA2kcmtlaWeaS5mKghBJJjKoDx0gKAM8TjJ66CxXzx9hfqavV9YRzoY5o0kjbGpJFDqcEEZVuB4gH/qvK+ePsL9TV2/MgjbciMyfhEhZUJz+IqCRw9AoPm/Jexf+lbWitF0uLnaEcKp0cEYCKmPJPYMdXCq+95S23NtkJacZoLi0RgikGHUN1NFKcdBnywKdbYJwQM1p+SvJraFql1G8lmouJLidZYjKzxTTcRhHXS6q3Hieyptncm72drX+ovbstod6N0XY3FwFKpLJqRRHpBJ0rnLHOQBig2TdVQbP81H7C/SKnbqqDZ/mo/YX6RQZDblmli97O7G5kvxHDBa6AWZ0iKCJT1shzqOQAoyf1peTGx5ItobPs7htZstnNOB1gTyTCIkenQnRB7Ozrq3vdh7U57LcQtsxtQ3cJnFyzxQ8OioTCgsw1MeJJwM4VQPcfI25gNpcRSRy3cMckVxvWdUuFmbeSDeBWZNMp1L0cY4YHDAeuQTbq72nar5qG4WSMdic4iEjoo6gobJwOrUa1knnk9iT90qr5J8n2tUleZle4uJWnnZM6AzYComrjoRAFGeJwTwzirSTzyexJ+6UCXKrYXPrOa2ErRb1dG8UZIGQTwyMggYIzxBNZhYOd7WtWtxmLZyTRzzgBUklkjCC3THAlMamA4KeHA8K0/Ki0uJbWSO0kSOZwFV3LAKCemQUBIbTkAjqJB7Kz2weTm0EktlnawitbbUyw2gnUu27ZEDmQnKguW6+LAE5NAuNkwwcoYdzDFFvLOd33aKmtt8vSbSOk35mt/WHvtg7RbaS3iCw0xxyQIjPPlo3fUGZhH0W4DgAR19dbigW2d5sfq31mijZ3mx+rfWaKCCBZNUmkoBr7VYnyV7dQqfTL3o/hbx0WfXJ7Z+laR23yjW2eOIRyTTTat3DHoDFUGXctIyqqjI4k9ZAGaB7TL3o/hbx0aZe9H8LeOqKLl/BuJZHWaN4ZRbyW7Kpm37EBI1CsVctqGkhtJBzkYOGNlcrBNcG1lgmtpxHvljl3Ta4tWksjxO6nDcCMgjNA7fLLpHSj8uP8LetX+6mNMvej+FvHRf+SPbi/wBq0zQLaZe9H8LeOjTL3o/hbx1m5ftHhVN9uLg2m83XPRutzq3m71ade83evo69GM/lxpjaXLlI5poYre4uWtlWS53O6+6V1LKMSOpdioJ0oD7+FBeaZe9H8LeOl4Vl3knSj/D+FvR7VT7K2nHdQxzQtqjkUOjdWQR6D1H8uyuweck/x/agNMvej+FvHRpl70fwt46V27t9LRU1K8jyuIoYo9JeRyCcLqIUAAElmIAA6+qoNhcqFupJYTFLBPBoMkMugkK4yjq0bMrqcHiDwI44oLHTL3o/hbx0ttFZdzJ0o/If8Ld0/wB1QWnKqKW+lskyZIY1kkYY0qXOAnp1YwfR0h21YbS8zJ7D/SaA0y96P4W8dGmXvR/C3jpmsttDl/HFvmW3uZobZilxPFutEbKAZBpaQO+gHpaVOOPXg0Gg0y96P4W8dGmXvR/C3jqg2vy+SCRI47W9uy8SXANrGsgEblghOXUjOk4q62LtQ3MKymCeDVn7udQkgwSMsoJxnGRx6sUHhVl3x6UfkL+Fu8399MaZe9H8LeOhfPH2F+pqg25tuOziMsuojKoqqMvJI7aURF7WZjjsHaSACaCfTL3o/hbx0aZe9H8LeOqrZfK1ZbhraWCa2nEe+CSmIh4tWkurxO6nDcCCQRmkE+0eEyQDcXIhuZNzb3RVN1JJkgYAfeBTjgxQA9fVxoNGyy48qP4W8dQ2Cy7qPpR+Qv4W7o/up9uqoNn+aj9hfpFBzTL3o/hbx0aZe9H8LeOqbaXLIRyyxxW1xctbqrXG53QEWpSyr94663KjVpXJxj0gUrd/aPAogMMN3d84iM6LbRiRljBVSzqWXT0mx+oIoNHpl70fwt46XkWXep0o/Jf8LelP7qT5McrFvzMFt7qAwsqOLhFjOpl14ADNxClSc48tfTVpJ55PYk/dKA0y96P4W8dGmXvR/C3jrxtfa0dpDJPM2iONSzt14A9AHWSeAHaSKqbHlkGuI7ea2uLZ51doN9uSJQgDOoMUj6XCnOlscKC50y96P4W8dGmXvR/C3jqgXl9GdL7i45s8ghS7+73LOX3anSH3gjL9EOUxkjsINaigV2ZndjOM5bOOryzRXdnebH6t9ZooCz65PbP0rVPyoe3heG5eAzXSF4rRF847yL0kXjgDSCWZuCqGPDtuLPrk9s/StUvKLkVHezJM1xewvGhjXm8xi6LNqbqGckgZ48dC+igpLHYFrFBdNtJ4JZWkS9u8atETf8CJjpFVC6VHW2Tw6QFNbCtmlvxe3WIZZYmhs7U+cS3Vg8jy/wDlYlSVHkAhSSeqT/4yg3Bi5xfZadblpt+d+0iIFTMuMkLgEeggHspzYHIeKznM4nvJ5ChiDXMzTaULBiF1DhkqPdQXd/5I9uL/AGrTFL3/AJI9uL/atTSLqUjJGRjI6xntH50Hzva2yoJonsrdUg2bbuZb6bJ0kxvvXgiJzkhhl26kxpHHIF1t22a6W4Gzrm1ilwY7nEavKzBBoRpA2YiFyMsr4zwAxik4/sktwixm62k8SkHcvcsYiA2rDR4wQT1j86srrkFE0s8kU91b85wbhIGjVZTggtl0ZkYgnJRl689fGgk+zy9hm2ZavbxmKLdhVjY6iuglGBb8XSU9Lhnr4Zq6g85J/j+1c2Zs2O2iSGFAkcahUUdQA/8AZ/U8TXYPOSf4/tQVnKoWqJHPdR6zBIrwAAmQznoxrGoPTdicBerOD2ZGWFw9jzu9n0m+uUjKWyB5Rbwht1CG3YLOAzFpGUcdJCg446jlNySS/MRee6iMJZkNvKYjqddJJIGc6cgfk7emucm+R8di8rrLczPKEVpLiUyvpj1aVDEZA6Z4UGE5H7ZtotsOiPO4e1hiDvBcK8k7TM0kkgMYKamYsWbC9Lr4V9Q2l5mT2H+k1T23IxI71rwXF0ZHGllZ0MZTJKx6dGdKlsjjnh1mrjaXmZPYf6TQM1g9ubMSXnNhYosQuGaTaFxxKxCUAuBk4M8ifhGAqnUcZGd3WJn+ymFxIDebTCys7SRrcsEYyEl8oFwck8aDza7HjnuQbTaJiQWdsixW+5aXdIZGhkJlV8IVkHUozwyerNlyA27LdQSrOVaW2uJrR5FAUSmEjEgUcFyGGQOGQerqr3d8h4mlE0Es9rKIhbl4DGC0S40qwkR14Y4MAD+dWewdhRWUKwwghRkksSzOzHLO7HizE8SaBhfPH2F+pqS5UW1q9uzXqoYYisp1ZwGQ5UjTxJzwAHXnGDnFOr54+wv1NSHKbk0l/Gkcks8YSRZQ0D7tta509LB6ic/qAeygwvKGGR472+n+5nlsbiGztT5yO3VdcskmP+U6gSB5AIGSeqWG5utn2uzZuciSORrW3e1EcYiWKVAqGJsbwuvA5LHVx4KOFafYvIKG2laUzXdw7RmE86lM4EbMGZQGHAEqM/pRY8g4YmhzLcyxWzara3ldWihYAhCuFDuVBIXWzaeyg0rdVQbP81H7C/SKmbqqHZ/mo/YX6RQZXbsQSaaGwjQXt4qm4mOdMMQUxpNJxxqxkIg4sQSeAJqMzWuyNlNPbhJdxCLdH4FpXSVkVCR2Gd2zjvNip737N4pZpZeebSjMza3WK5aNCcBR0VHUFAUfkAKdveQttLZRWR3ghhMRXSwDHdHI1HHHPbw7eGKBzktsXmlskbHVIcyTSdsk8h1zOf1cnHoAA7Kdk88nsSfulMUvJ55PYk/dKCHbtjBPbyR3QQwFSZA50rpXpElsjSBjOcjGKyNqFuLq3vp8QW0Akj2fEwIklLxEvMy9agxRnQh46V1HHVWq5RbCS+t2gkeVEfTqMTaG6LBgM4PDIqo2X9nsME6TtcX1w8YcILmdplXeLpYhWHAlSR/3QfP0triKxju1+82Skou1sWYCdIFk1x/eBcOqt95uieACjUeNfaVbIz6ay8H2fQqohM101qp1LZs6GAYbUFJ0bxoweOhnK8MEEcK1NAts7zY/VvrNFGzvNj9W+s0UEMFoGaQkv5fY7geSvYDipuYL6ZPmSeKiz65PbP0rVHyk25MlzbWlvpRrgSsZ3jeVEWJQSoVWUFmz1lgBjtJAoLzmC+mT5knio5gvpk+ZJ4qwp+0KeNJYXWGS6S9i2fFIoZYHeYakkdNRZdKg6lDHiAARnhebM2zcRXos7t4pTJC08M0cZizocLJGyF34jUrAg9Wc9XELa+sV0jjJ5cf/ACSetX+6mOYL6ZPmSeKi/wDJHtxf7VpigX5gvpk+ZJ4qOYL6ZPmSeKsJfcr9oQW3Ppooo4xOIuZPEwnMbTCJWWXeYaQ51AaMEe82V5yhvLi4u47HcBbIKGMqO+/nZC+6Uq67tQMAtxOW6sCg1PMF9MnzJPFS8Fiu8k4yfh/5JPR7VeeTW3UvrWG5jGFlQNp6yp6mUntIYEf9U1B5yT/H9qA5gvpk+ZJ4qOYL6ZPmSeKqzlTtG6iEKWkWt5plieQqXSCMglpXQMpbAHVkDJ6+oGv2ByguXnvbSXcSzWqxMkqhoo5N9GWVZFy5jYEccZyDnHpDR8wX0yfMk8VL7RsV3MnGTyH/AOSTun+6qXkbygubi4vYrpYFa2kjRRDrK4ePXks+Cx4jsHV1VotpeZk9h/pNAcwX0yfMk8VHMF9MnzJPFTNFAtzBfTJ8yTxUcwX0yfMk8VM0UFctiN8elJ5C/wDJJ3m/upjmC+mT5knioXzx9hfqamaBbmC+mT5knio5gvpk+ZJ4qZooFWsVx5UnzJPFUNhYruo+MnkL/wAkndH91Pt1VBs/zUfsL9IoOcwX0yfMk8VHMF9MnzJPFTNFAtzBfTJ8yTxUvJYrvU6Unkv/AMknpT+6rGlpPPJ7En7pQHMF9MnzJPFRzBfTJ8yTxUzRQLcwX0yfMk8VHMF9MnzJPFTNFArsxcRgcetusknyz2niaK7s7zY/VvrNFAWfXJ7Z+laz3LXlelqY7dbi3gnnBIlnZFSGIcGlIYjW2ThU/E3X0VYi7gvY1aQNIgOvqLKD5K9hNRXcdpMQ0otZCBgFxExA68Zbs4/+6D57cz7NFjJHHPIsVvdQuu0UxMzX79MzFgCHIyNRPDD6RjAqw2Ls2SXbYle5N1zW3ZZJVCpEkszDRDHGpIB0AuxJY9JcnGkDYrFZiNogtqI28qPEWhs4zqTqPUOsdlSWLWsCBIebxIOpI92ijPXhVwBQMX/kj24v9q1NNJpUtgnAJwoyTgZwB2mkb7aMRUfex+XH+JfWr+dMf1KL1sfxr/NB8v5TbXt7mxj2tbB0vN4nNopHMhMwl3JiFuWKZKhvJUN25Bq45O7STZ9ztZblhH94L4aiBrhkiGSmfK0shTh24HbWpjsrFZjOsdmJjkmULCJDnry46X/upL2K0nKNMLWRozlDIInKH0qWzpPDs9FBU/Zdst7bZVtHKCrlWkKnrXeyNKFI7CA4GK0MHnJP8f2o/qUXrY/jX+aXh2jFvJPvY/w/iX0frQV/Kfb0MUtvazpKVvTJEJFYoqFVDYaRWVlLZwNJzwNUfIspbX99bW5Bs41jmZy2rd3D53qGZss/RAY6mJXqyOqtZfNbToUm5vKh60k3bqf1Vsg15tltIo91GLVI8EbtN0qYbyhoHDB7eFBk+Q+14W2ntULNCxeaAoA6EuBbgHTg9LBBHD0VttpeZk9h/pNIQWVjGwZI7NWXirKsKkdnAjiKn2jtGIwyfex+Q/4l7p/OgsaKW/qUXrY/jX+aP6lF62P41/mgZopb+pRetj+Nf5o/qUXrY/jX+aAXzx9hfqamarl2jFvj97H5C/jXvN+dMf1KL1sfxr/NAzRS39Si9bH8a/zR/UovWx/Gv80DDdVQbP8ANR+wv0ivLbSix52P41/mobDaMQij+9j8hfxL3R+dBYUUt/UovWx/Gv8ANH9Si9bH8a/zQM0tJ55PYk/dKP6lF62P41/ml5Noxb1PvY/Jf8a+lPzoLGilv6lF62P41/mj+pRetj+Nf5oGaKW/qUXrY/jX+aP6lF62P41/mgNnebH6t9ZormzGBjBBBBLYI4g9M9tFAxRRRQFFFFAE0UUUBRRRQFGaKKAooooCgmiigKKKKAooooDNFFFAUUUUBQDRRQFFFFAUZoooCiiigKKKKAoooo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Doba trvania pracovného pomeru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sk-SK" sz="3200" b="1" dirty="0" smtClean="0"/>
                        <a:t>Pracovný pomer</a:t>
                      </a:r>
                      <a:endParaRPr lang="sk-SK" sz="3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/>
                        <a:t>Na neurčitý čas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 smtClean="0"/>
                        <a:t>Na určitú dobu</a:t>
                      </a:r>
                      <a:endParaRPr lang="sk-SK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V pracovnej zmluve nie je určená doba trvania pracovného pomeru</a:t>
                      </a:r>
                      <a:endParaRPr lang="sk-SK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V pracovnej zmluve je určená doba trvania pracovného pomeru</a:t>
                      </a:r>
                      <a:endParaRPr lang="sk-SK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434" name="Picture 2" descr="http://t0.gstatic.com/images?q=tbn:ANd9GcTfICS0P5rx4rWqGbhEQ4V5ffFxksIyovEa7qizAsllhx6ttN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325" y="5229200"/>
            <a:ext cx="3552825" cy="1285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Pracovná zmluva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4824536" cy="5005536"/>
          </a:xfrm>
        </p:spPr>
        <p:txBody>
          <a:bodyPr/>
          <a:lstStyle/>
          <a:p>
            <a:r>
              <a:rPr lang="sk-SK" dirty="0" smtClean="0"/>
              <a:t>Súhlasný prejav vôle zamestnanca a zamestnávateľa, ktorý vedie ku vzniku pracovného pomeru</a:t>
            </a:r>
          </a:p>
          <a:p>
            <a:r>
              <a:rPr lang="sk-SK" dirty="0" smtClean="0"/>
              <a:t>Musí byť uzatvorená písomne, jedno vyhotovenie musí dostať zamestnanec</a:t>
            </a:r>
            <a:endParaRPr lang="sk-SK" dirty="0"/>
          </a:p>
        </p:txBody>
      </p:sp>
      <p:sp>
        <p:nvSpPr>
          <p:cNvPr id="19464" name="AutoShape 8" descr="data:image/jpeg;base64,/9j/4AAQSkZJRgABAQAAAQABAAD/2wCEAAkGBhQPEBQUEhAQEBUPFA8QEBUPFxgPDxAPFBAVFBUQFhUXGyYeFxkkGRUVHy8gJCcpLCwtFR4xNTAqNSYrLCkBCQoKBQUFDQUFDSkYEhgpKSkpKSkpKSkpKSkpKSkpKSkpKSkpKSkpKSkpKSkpKSkpKSkpKSkpKSkpKSkpKSkpKf/AABEIAOEA4QMBIgACEQEDEQH/xAAbAAEAAgMBAQAAAAAAAAAAAAAAAQIDBAUGB//EAEYQAAEDAgIGBwUGBAQEBwAAAAEAAhEDIRIxBBMiQVGhBTJSYWKR0QYUI3GBFSQzNEJTVJKxwUNysvAHRLTiY2RzdISis//EABQBAQAAAAAAAAAAAAAAAAAAAAD/xAAUEQEAAAAAAAAAAAAAAAAAAAAA/9oADAMBAAIRAxEAPwD7iiIgIiICIiAihSgIiICLDplUtpvc0SWte4DOSGkgQF4/QvazTadBrtJ0Rhc+k6uNXjZDcVBjWOa0VIcXVnnOzackC8B7ZF40e3tQ0tZ7jUB+H8NxeKrcVJ1TaApQC4tDWQTJc2cCzn2wrawN9xqRrHUnmXS3DWoUi5oFM4h8cOFxIY+9kHq0XktB9s6j9HZUdo+F1TSho4a/HTApuAfrZNORhYb4gJLSLEgLUPt3pJDI6Pe0uLTEvqEt1dGoWRq24XEVg2bw5jrGEHuEXjx7dVC0uGh1CIqPaTjDS1lQ0yT8ORtGkcsnk5NK9J0Rp50ihSqljqRq02VCx/WplzQSwyBcZZINxERAREQEREBERAREQEREBERAREQERaum16jI1dLWydoYgyBxk/7sg2kXM99r4o92EWvrWyRJkxHCPNZtE0mq6dZR1fCHioTc8Ijcg3UWPWHsnl6prD2Ty9UGRQqaw9k8vVNYeyeXqgukKmsPZPL1TWHsnl6oMihU1h7J5eqjWnsnl6oMilY9YeyeXqmsPZPL1QZEWvpFV+E4GS60YiAPnnuShVeRtMwm9gQ4RNjPyQbCLHrD2Ty9U1h7J5eqDIiox5O4j5x/ZXQEREBERAREQEREBERAWOrXazrOa2csRDZ81kXP6VqUhh1tI1OsWgM1sECTuMbkGx7/AE5jWU7eIeqysqhwkEEcQZHJcQV9FM/AiJeSaDgNk4cy25krOzpGg0YRTe0NtApPa0SY7MIOsi52j6fTe4tDHgiTtMc1tjHWIhbWx3IM6LBsdybHcgzqHtkEXva1isOx3JsdyDLRp4WhoJOEADES4kARcnM96stZzmAExMAmwJNhuAzWmOlqV/h1rR/hvG8CRIvmg6dSs1t3ODR4jA5rEdPp/uM/mE/1Wuw0a7Lslp3VWEZeFwUnQaH7VOTc7IBznOON0G5TqhwlpBByIMhWWtTp02gBoa0DINEAfQK2x3IM6LBsdybHcgzqVipYf0rKgIiICIiAiIgIiICIiAtXTK72dSlrLOJhwYZEQL8b+S2lqac2qR8I0wbzrQ5w7rNKDX9/rR+Vdl22i8ZD62lboqHsn6RH9VpinpOIbdAtkYtlwdhi8XiZWbQmVROtdTdlh1YLY4zJQbGt8LuXqmt8LuXqrqUGPW+F3L1TW+F3L1V5SUFNb4XcvVNb4XcvVWLgN/d9eClBTW+F3L1Uazwu5eqySkoMet8LuXqp1vhdy9VeUlBTW+F3L1TW+F3L1V0QU1vhdy9U1vhdy9VdSgox87iPmroiAiIgIiICIiAiIgIiICIqGoAQJEmSBvIET/UeaC6LVd0lSEzVpiJkFwBEGMiVLOkqRMCrSJOQD2knmg2UWoOlKRMCrSJtYPaTfLf3FWPSVL92nw6zc5jjxsg4Q9kHltTFplfFV14BaThpipVa8FoJzDW4Z8RiFceyTrTpmk2Fa+I4iajYDjeJBg8NkWF57TekaZcGipTJcAQA4EkHIjitjEg84z2PLXNI0vSbOpucHOxh2F+LebE2EjdPFW032TNWo9/vVdmNz3gUyWBuJrGgQHRbBOWbivQymJB5lnsWQ3CNM0kNGEAMOAgQ1r2gjc5rSO7ESLp0n7JVKuiiiNLfiDqj9Y+blzThBAOQJFuEr02JJQcPSfZk1K7axr1LHRSWEAs+AXkYYgtxF9+MRkYWhX9gw576mvcHufpFRhYNWGPq4RiIadotDYGU5mTJXq8SlBAUoiAiIgIiICIiAiIgIiICIiAiIgLDUdtNGGZxbXZiP6/2WZQg49Sq0F33F7rm4ZTh9zfaIPLeq+8AX9wqTbJtKeqLzi+n0XWOLw802vDzQcnWNmfcHSLyGU5kTlf5+al9Vsu+41HRazKcOvNpdxXW2vDzUbXh5oOYzSBI+5VGluGDhp23CCHbgTzVx0hl90rXEnZZbO3W7uYXQ2vDzTa8PNBoHTjP5SrG8wy14yxSg0//AMpW3fpZwmYxLf2vDzTa8PNBonTL/lavWw5MyttdbL0VPtA/wdbyZ2Z7X0XR2vDzTa8PNBz/AH8z+Urbr4WZ28XfyK6Ou7j5FRteHmm14eaCdcOB8imuHB3kVG14eaHF4eaCdd3HyKa7ud5FNrw81G14eaCzXzuP1EK6oyd8fRXQEREBERAREQEREBERAWN9cBwaZl8xwtnPBZFCDl/bNGQC6qC44Rs1M790AWKselqIJBdUEHD1akTAOcZXC3i89k+aYz2T5hBoN6XokwH1JMxs1IMTvjwlTT6VoumHVLRMtqDNwaN3Ehb2M9k+aYz2T5oOd9uULjHUtc7NSwt3d4QdNUTO1VsJOzUFpF8u9dHGeyfNMZ7J8wg5x6ZowDiqbWIjZqTAdhJiLXO9WHS1ImMVSSC7q1AMIbiJmIyW/jPZPmmM9k+aDnt6Yom2Kr/LUywl05cApZ0vRc4NDqkmM21ALmMyIW/jPZPmmM9k+aCkt7R/mPqmJvaP8x9VfGeyfMJrD2eYQUxN7R/mPqmJvaP8x9VfGeyfMJjPZPmEFJb2j/MfVJb2j/MfVXxnsnzCYz2T5oFIjcZ+srKqMcTmIV0BERAREQEREBERAREQFR1UAgEgF0wN5jOB9QrqrqYJBgEjI7x8kGmNPpnKvT82znCe/U/32Xy2m3+XFcjpZ4bUEWMNkYKHVJORftbj3KmiaWxjTNP3gzYkUWkCMWeL/MfoUHbOmsideyLb2xBMA/UyPoqfaVP+Ip7j1mZEwFzz0xQuNQ2AGTOpgiMQHX3Ex3ErI2u10H3FxDoMhtJwnFHavnMoN52n0xnXpjdctsbn+x8lnpnEJD5HEQR5rna0E30F94uW04O6c+BWSl0gWiG6JWaBMABgGe4B1uKDf1Z7R8gp1Z7R8gtI9KPgn3av8tgH/Un2o633avO+zLX44kG5qz2uQU6s9rkFqfabsM+7157MNxZE9qO7Pepqae4ZUKrpDTbDIJJBBk7vrmg2dWe0fIeias9rkFSjpWISWPb3EXV9d3O8igas9o+QTVntHyCa7ud5FSKs7nfUIGrPaPkFGrPa5BZUQUY0jMzyV0RAREQEREBERAREQEREBYn1SHAYSQcUnc2IifnfyWVQg5NSvidtaE9xMgkim6wyuT3LHjFh7g65k7NIAHCb53zI+q60O4tTa4t5oOU6oIJ9wdMAgYaUuytMxMnfwK2Bpzm7I0WqACAC3BhgzcDFkI4bwt3a4t5ptcW80Gh9q1P4StnxZ59ZXb0k8ifdqozscEwBIPW35Lc2uLefqkO4t5oNEdKVIn3St8pZi3+KNw371J6Tff7tWMZRgvad7hzW7tcW80h3FvP1QaT+k3gW0asbgWw7wL55Xj6FVb0rUP8AylcfWnOZE9bun6rfh3FvP1Ta4t5+qDXoac5xg0KjLTLsJG62yTe62dd3O8lG1xbz9Uh3FvP1QTru53kmu7neSiHcW8/VNri3mgnXdzvIpru53ko2uLefqm1xbzQWY+dxHzEK6oyd8fRXQEREBERAREQEREBERAWJ+kAOa0zL8RFrWiZO7NZVBCDmO6XpAgEVgXeGpa8CdwmR5qH9L0g0u+LAw7nmcTC4QP1WG6V0C49nmgcezzQc93S9Efu2mdirAgE5x3KR0tRLsINWcurUiZIzjiFv4z2eaYj2eaDn/bNG16u2C4Qyr1QSJNrZHNV+26Nz8awcepVybnFu9XNXSv26BteXuF5HhO6eSk1tJ/aob523ZWj9PzQQel6MSTVAzu2pMS4ZRP6SqnpqjMTWyB6lWLmOHeshraR+1R7viO4HwcY5qtOtpM3pUP13D3WtsiMN75n/AGQfa1K3420S0bFWZETaJ3ozpakf3es1l21ILjERbvzVnVdIkxTokTskvIJE7xhslOrpGIYqdAN2cUPcSMpjZ+aDE3pyiSI120ARsVMjxtZSemqNr1bz+iruz3Ssuu0jF+HRw8cbid27D8+Sqa2k2ilQyv8AEd1scdjLDf5270E1ekqTDfW2wizahu4kAWHco+06X/i/p/TU/UJG5Sa2kftUMhPxHdaLgbGXeqtraVF6Wj5HKo7ObDqcN6CR0pSOWtMtxDZqC31Gfcqv6YogwTVE+CrxjhxXSpkkDFAMCYMid996tCDW0PSWVJwYrROIOGcx1vktpQApQEREBERAREQEREBERAWN9KSDJ2ZyyMxmPosiw1KRLmkOIDcQLdzpiCflHNBxHaJWcXfmGh2K7azAAbkYRhsq0tHrgzGkZiz6zCA3KSMN8pjv8lZ+kScJ0sBxMQ2iQzrX2iTwz4hXouriHE6Ud5aWUZgYBBw3m5NjuPdIY36FX3e9brivTH6QciyM7K/u1eAIry3FDtcyXYhBnY3QCBxWN9TSBb72TBMhtCJGGwE/33lZi+uGtn3lzhjJIbSBIMww3gRFt+1mggaJWI/5lpMT8amYgHI4eP8Ab5Kvuta1tJjL8dm6BJ2bn0UvNcgDFpYmSSG0TmYwnhGf0Kh1TSCBHvQ/SdmhJlxOI33WFuCC/u1cmSK4w4QAKzNqwBJlv1niFU6NXk20i9/xmWIvA2cjPII7XjJ2lOkE9WiD1eqZ7/6Kaz68kA6U0Q64ZROVhcmTO7mUEO0evhgDSCYP+Mwdwvg/sofo1cycNcXkAV2AbrDYsFLaldmfvT5wizaMAloJNjxkf0myq73gkw7Soh5GzRExMAGZE4bb9rNBkbolZuGPeHW2sVZkAg5dW9t6p7pXP8QLEyKzBeZDep3C/eVFOppAfcaURYXbRttBxNuIlv8AZbej6HWe3EdIrUyTOFzaRc0QQBkRwKDWNGv2a4iABrqd4BMnZteB9e5R7lWwj80DcH47JEDrThuui7o+qST7zUAMWDWQIBBzG83+iDQKu/SX/p/QzIC+7eUGizRq5wgiu0B0FwrNJDSBJOztbwt4dEmPzGkZQNoWyv1c7cyo+zquED3l9g6XYWYjMQcotfzVR0ZVt97qWkGGMvl3Ru5oNzRNE1YjG9/fUOIi0Zwtha2iaM9hOKq6pOQIa0D5YQtlAREQEREBERAREQEREBYqjHYmkOhoxYhE4piL7ov5rKsGkMeS3A5oAO2CJxNkWB3b/NBx6mkaQHCDVLZkjUNJjFGGcYjLPgVT33SGgzrnSAWxQEt8J27m3MKNI6VqsdZ8tvb3aq51nOBEggdmPlvzVh0pVvtCG2/Aq3dYTnxxfJBZum194qnKYoZbUQduMgbjuKqzStIFiaxk5mi0ENOG/X3bXoUPTFSSJg7vu9Y7x38D/vdV/S9UTLhkAI0erZ5c25vlhOXFBLtN0jcK28/lwbE2b+IMh/VbeiGvUmXuZGJoFSkAS6LOEOyEi3cdy1ftSqWkhw2TH5eqDMkTBNwCNyfatUOEvEGLe71cRAYC452uUHQGjV7/AB2XiDq8hNxGK9kfo9eTFZguSBq/07gdrMcVzj0vWJcA9oNg2aFXM5TeePyUjpephJLvkRo9W2yTcH5t4ZFB0G6LXgfHYTIJOrAtBkRi47+5QdFrx+YZM56oZYbiMXG60afSdYgDE3ESQSdHrYbwW77Wm/crUular3hocBPGhUaJMxtkxy3INwaJpF/vDLgx8KIMWPW4qBoukXmuzMRFODF5HW+Ss2npG+pRPCGOEW/zKr6WlQIqaODvljiM/wDPwQGaJpABnSGE3j4WEDh+pT7rpH8Qzu+F/wByPpaTiMVKAbuBY4u35nF8kdS0mfxKEX/w3T3frQWdo1eSRXaAcgac4bZTIm91B0XSJ/HYMrauwsJ/Vx/qho6RiMVKMEWBYSQb3kEd1uagUtJ/coHvwOHHdi+XNBu6M1waA9wc4ZkDCD9NyyrX0NtQD4jmOO7AC0RA4k755LYQEREBERAREQEREBERARFCAkKUQRCQpRBEJClEEQkKUQRCQpRAREQFztN6foUHuZUqtY5jBUcDMimSQHWHcfJdFfNfbz85X/8AZs/11EHbre3tIkup6ToppwHAnHiALWXjDxePoQtzQ/a+kSdZpFCMOsbgxk6svLQ4yMpaR9F8R0P8uf8A0qf+nRF36eX/AMOn/wBVWQfZujulqWktxUagqCGmWzEOGIZ8QtxeL/4Yflz/AJdF/wDwC9ogIiICIiAiIgIiICIiAiIgIoUoCIiAiIgIiICIiAiIgLw3tJ7P1tJ0ms8MLWmjT0dp62I4nEvAG4YuS9yoQfH6X/DLSG0XNBBdq2tAwluItFIZkwPwd/aH16VP2FrZT/gMo3aesKlSpP8A94+i+nJCDzfsT0NU0Sm9lQZapjTljDKeAujMCRvXpVEKUBERAREQEREBERAREQEREBERAREQEREBERAREQEREBERAREQEREBERAREQER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9466" name="AutoShape 10" descr="data:image/jpeg;base64,/9j/4AAQSkZJRgABAQAAAQABAAD/2wCEAAkGBhQPEBQUEhAQEBUPFA8QEBUPFxgPDxAPFBAVFBUQFhUXGyYeFxkkGRUVHy8gJCcpLCwtFR4xNTAqNSYrLCkBCQoKBQUFDQUFDSkYEhgpKSkpKSkpKSkpKSkpKSkpKSkpKSkpKSkpKSkpKSkpKSkpKSkpKSkpKSkpKSkpKSkpKf/AABEIAOEA4QMBIgACEQEDEQH/xAAbAAEAAgMBAQAAAAAAAAAAAAAAAQIDBAUGB//EAEYQAAEDAgIGBwUGBAQEBwAAAAEAAhEDIRIxBBMiQVGhBTJSYWKR0QYUI3GBFSQzNEJTVJKxwUNysvAHRLTiY2RzdISis//EABQBAQAAAAAAAAAAAAAAAAAAAAD/xAAUEQEAAAAAAAAAAAAAAAAAAAAA/9oADAMBAAIRAxEAPwD7iiIgIiICIiAihSgIiICLDplUtpvc0SWte4DOSGkgQF4/QvazTadBrtJ0Rhc+k6uNXjZDcVBjWOa0VIcXVnnOzackC8B7ZF40e3tQ0tZ7jUB+H8NxeKrcVJ1TaApQC4tDWQTJc2cCzn2wrawN9xqRrHUnmXS3DWoUi5oFM4h8cOFxIY+9kHq0XktB9s6j9HZUdo+F1TSho4a/HTApuAfrZNORhYb4gJLSLEgLUPt3pJDI6Pe0uLTEvqEt1dGoWRq24XEVg2bw5jrGEHuEXjx7dVC0uGh1CIqPaTjDS1lQ0yT8ORtGkcsnk5NK9J0Rp50ihSqljqRq02VCx/WplzQSwyBcZZINxERAREQEREBERAREQEREBERAREQERaum16jI1dLWydoYgyBxk/7sg2kXM99r4o92EWvrWyRJkxHCPNZtE0mq6dZR1fCHioTc8Ijcg3UWPWHsnl6prD2Ty9UGRQqaw9k8vVNYeyeXqgukKmsPZPL1TWHsnl6oMihU1h7J5eqjWnsnl6oMilY9YeyeXqmsPZPL1QZEWvpFV+E4GS60YiAPnnuShVeRtMwm9gQ4RNjPyQbCLHrD2Ty9U1h7J5eqDIiox5O4j5x/ZXQEREBERAREQEREBERAWOrXazrOa2csRDZ81kXP6VqUhh1tI1OsWgM1sECTuMbkGx7/AE5jWU7eIeqysqhwkEEcQZHJcQV9FM/AiJeSaDgNk4cy25krOzpGg0YRTe0NtApPa0SY7MIOsi52j6fTe4tDHgiTtMc1tjHWIhbWx3IM6LBsdybHcgzqHtkEXva1isOx3JsdyDLRp4WhoJOEADES4kARcnM96stZzmAExMAmwJNhuAzWmOlqV/h1rR/hvG8CRIvmg6dSs1t3ODR4jA5rEdPp/uM/mE/1Wuw0a7Lslp3VWEZeFwUnQaH7VOTc7IBznOON0G5TqhwlpBByIMhWWtTp02gBoa0DINEAfQK2x3IM6LBsdybHcgzqVipYf0rKgIiICIiAiIgIiICIiAtXTK72dSlrLOJhwYZEQL8b+S2lqac2qR8I0wbzrQ5w7rNKDX9/rR+Vdl22i8ZD62lboqHsn6RH9VpinpOIbdAtkYtlwdhi8XiZWbQmVROtdTdlh1YLY4zJQbGt8LuXqmt8LuXqrqUGPW+F3L1TW+F3L1V5SUFNb4XcvVNb4XcvVWLgN/d9eClBTW+F3L1Uazwu5eqySkoMet8LuXqp1vhdy9VeUlBTW+F3L1TW+F3L1V0QU1vhdy9U1vhdy9VdSgox87iPmroiAiIgIiICIiAiIgIiICIqGoAQJEmSBvIET/UeaC6LVd0lSEzVpiJkFwBEGMiVLOkqRMCrSJOQD2knmg2UWoOlKRMCrSJtYPaTfLf3FWPSVL92nw6zc5jjxsg4Q9kHltTFplfFV14BaThpipVa8FoJzDW4Z8RiFceyTrTpmk2Fa+I4iajYDjeJBg8NkWF57TekaZcGipTJcAQA4EkHIjitjEg84z2PLXNI0vSbOpucHOxh2F+LebE2EjdPFW032TNWo9/vVdmNz3gUyWBuJrGgQHRbBOWbivQymJB5lnsWQ3CNM0kNGEAMOAgQ1r2gjc5rSO7ESLp0n7JVKuiiiNLfiDqj9Y+blzThBAOQJFuEr02JJQcPSfZk1K7axr1LHRSWEAs+AXkYYgtxF9+MRkYWhX9gw576mvcHufpFRhYNWGPq4RiIadotDYGU5mTJXq8SlBAUoiAiIgIiICIiAiIgIiICIiAiIgLDUdtNGGZxbXZiP6/2WZQg49Sq0F33F7rm4ZTh9zfaIPLeq+8AX9wqTbJtKeqLzi+n0XWOLw802vDzQcnWNmfcHSLyGU5kTlf5+al9Vsu+41HRazKcOvNpdxXW2vDzUbXh5oOYzSBI+5VGluGDhp23CCHbgTzVx0hl90rXEnZZbO3W7uYXQ2vDzTa8PNBoHTjP5SrG8wy14yxSg0//AMpW3fpZwmYxLf2vDzTa8PNBonTL/lavWw5MyttdbL0VPtA/wdbyZ2Z7X0XR2vDzTa8PNBz/AH8z+Urbr4WZ28XfyK6Ou7j5FRteHmm14eaCdcOB8imuHB3kVG14eaHF4eaCdd3HyKa7ud5FNrw81G14eaCzXzuP1EK6oyd8fRXQEREBERAREQEREBERAWN9cBwaZl8xwtnPBZFCDl/bNGQC6qC44Rs1M790AWKselqIJBdUEHD1akTAOcZXC3i89k+aYz2T5hBoN6XokwH1JMxs1IMTvjwlTT6VoumHVLRMtqDNwaN3Ehb2M9k+aYz2T5oOd9uULjHUtc7NSwt3d4QdNUTO1VsJOzUFpF8u9dHGeyfNMZ7J8wg5x6ZowDiqbWIjZqTAdhJiLXO9WHS1ImMVSSC7q1AMIbiJmIyW/jPZPmmM9k+aDnt6Yom2Kr/LUywl05cApZ0vRc4NDqkmM21ALmMyIW/jPZPmmM9k+aCkt7R/mPqmJvaP8x9VfGeyfMJrD2eYQUxN7R/mPqmJvaP8x9VfGeyfMJjPZPmEFJb2j/MfVJb2j/MfVXxnsnzCYz2T5oFIjcZ+srKqMcTmIV0BERAREQEREBERAREQFR1UAgEgF0wN5jOB9QrqrqYJBgEjI7x8kGmNPpnKvT82znCe/U/32Xy2m3+XFcjpZ4bUEWMNkYKHVJORftbj3KmiaWxjTNP3gzYkUWkCMWeL/MfoUHbOmsideyLb2xBMA/UyPoqfaVP+Ip7j1mZEwFzz0xQuNQ2AGTOpgiMQHX3Ex3ErI2u10H3FxDoMhtJwnFHavnMoN52n0xnXpjdctsbn+x8lnpnEJD5HEQR5rna0E30F94uW04O6c+BWSl0gWiG6JWaBMABgGe4B1uKDf1Z7R8gp1Z7R8gtI9KPgn3av8tgH/Un2o633avO+zLX44kG5qz2uQU6s9rkFqfabsM+7157MNxZE9qO7Pepqae4ZUKrpDTbDIJJBBk7vrmg2dWe0fIeias9rkFSjpWISWPb3EXV9d3O8igas9o+QTVntHyCa7ud5FSKs7nfUIGrPaPkFGrPa5BZUQUY0jMzyV0RAREQEREBERAREQEREBYn1SHAYSQcUnc2IifnfyWVQg5NSvidtaE9xMgkim6wyuT3LHjFh7g65k7NIAHCb53zI+q60O4tTa4t5oOU6oIJ9wdMAgYaUuytMxMnfwK2Bpzm7I0WqACAC3BhgzcDFkI4bwt3a4t5ptcW80Gh9q1P4StnxZ59ZXb0k8ifdqozscEwBIPW35Lc2uLefqkO4t5oNEdKVIn3St8pZi3+KNw371J6Tff7tWMZRgvad7hzW7tcW80h3FvP1QaT+k3gW0asbgWw7wL55Xj6FVb0rUP8AylcfWnOZE9bun6rfh3FvP1Ta4t5+qDXoac5xg0KjLTLsJG62yTe62dd3O8lG1xbz9Uh3FvP1QTru53kmu7neSiHcW8/VNri3mgnXdzvIpru53ko2uLefqm1xbzQWY+dxHzEK6oyd8fRXQEREBERAREQEREBERAWJ+kAOa0zL8RFrWiZO7NZVBCDmO6XpAgEVgXeGpa8CdwmR5qH9L0g0u+LAw7nmcTC4QP1WG6V0C49nmgcezzQc93S9Efu2mdirAgE5x3KR0tRLsINWcurUiZIzjiFv4z2eaYj2eaDn/bNG16u2C4Qyr1QSJNrZHNV+26Nz8awcepVybnFu9XNXSv26BteXuF5HhO6eSk1tJ/aob523ZWj9PzQQel6MSTVAzu2pMS4ZRP6SqnpqjMTWyB6lWLmOHeshraR+1R7viO4HwcY5qtOtpM3pUP13D3WtsiMN75n/AGQfa1K3420S0bFWZETaJ3ozpakf3es1l21ILjERbvzVnVdIkxTokTskvIJE7xhslOrpGIYqdAN2cUPcSMpjZ+aDE3pyiSI120ARsVMjxtZSemqNr1bz+iruz3Ssuu0jF+HRw8cbid27D8+Sqa2k2ilQyv8AEd1scdjLDf5270E1ekqTDfW2wizahu4kAWHco+06X/i/p/TU/UJG5Sa2kftUMhPxHdaLgbGXeqtraVF6Wj5HKo7ObDqcN6CR0pSOWtMtxDZqC31Gfcqv6YogwTVE+CrxjhxXSpkkDFAMCYMid996tCDW0PSWVJwYrROIOGcx1vktpQApQEREBERAREQEREBERAWN9KSDJ2ZyyMxmPosiw1KRLmkOIDcQLdzpiCflHNBxHaJWcXfmGh2K7azAAbkYRhsq0tHrgzGkZiz6zCA3KSMN8pjv8lZ+kScJ0sBxMQ2iQzrX2iTwz4hXouriHE6Ud5aWUZgYBBw3m5NjuPdIY36FX3e9brivTH6QciyM7K/u1eAIry3FDtcyXYhBnY3QCBxWN9TSBb72TBMhtCJGGwE/33lZi+uGtn3lzhjJIbSBIMww3gRFt+1mggaJWI/5lpMT8amYgHI4eP8Ab5Kvuta1tJjL8dm6BJ2bn0UvNcgDFpYmSSG0TmYwnhGf0Kh1TSCBHvQ/SdmhJlxOI33WFuCC/u1cmSK4w4QAKzNqwBJlv1niFU6NXk20i9/xmWIvA2cjPII7XjJ2lOkE9WiD1eqZ7/6Kaz68kA6U0Q64ZROVhcmTO7mUEO0evhgDSCYP+Mwdwvg/sofo1cycNcXkAV2AbrDYsFLaldmfvT5wizaMAloJNjxkf0myq73gkw7Soh5GzRExMAGZE4bb9rNBkbolZuGPeHW2sVZkAg5dW9t6p7pXP8QLEyKzBeZDep3C/eVFOppAfcaURYXbRttBxNuIlv8AZbej6HWe3EdIrUyTOFzaRc0QQBkRwKDWNGv2a4iABrqd4BMnZteB9e5R7lWwj80DcH47JEDrThuui7o+qST7zUAMWDWQIBBzG83+iDQKu/SX/p/QzIC+7eUGizRq5wgiu0B0FwrNJDSBJOztbwt4dEmPzGkZQNoWyv1c7cyo+zquED3l9g6XYWYjMQcotfzVR0ZVt97qWkGGMvl3Ru5oNzRNE1YjG9/fUOIi0Zwtha2iaM9hOKq6pOQIa0D5YQtlAREQEREBERAREQEREBYqjHYmkOhoxYhE4piL7ov5rKsGkMeS3A5oAO2CJxNkWB3b/NBx6mkaQHCDVLZkjUNJjFGGcYjLPgVT33SGgzrnSAWxQEt8J27m3MKNI6VqsdZ8tvb3aq51nOBEggdmPlvzVh0pVvtCG2/Aq3dYTnxxfJBZum194qnKYoZbUQduMgbjuKqzStIFiaxk5mi0ENOG/X3bXoUPTFSSJg7vu9Y7x38D/vdV/S9UTLhkAI0erZ5c25vlhOXFBLtN0jcK28/lwbE2b+IMh/VbeiGvUmXuZGJoFSkAS6LOEOyEi3cdy1ftSqWkhw2TH5eqDMkTBNwCNyfatUOEvEGLe71cRAYC452uUHQGjV7/AB2XiDq8hNxGK9kfo9eTFZguSBq/07gdrMcVzj0vWJcA9oNg2aFXM5TeePyUjpephJLvkRo9W2yTcH5t4ZFB0G6LXgfHYTIJOrAtBkRi47+5QdFrx+YZM56oZYbiMXG60afSdYgDE3ESQSdHrYbwW77Wm/crUular3hocBPGhUaJMxtkxy3INwaJpF/vDLgx8KIMWPW4qBoukXmuzMRFODF5HW+Ss2npG+pRPCGOEW/zKr6WlQIqaODvljiM/wDPwQGaJpABnSGE3j4WEDh+pT7rpH8Qzu+F/wByPpaTiMVKAbuBY4u35nF8kdS0mfxKEX/w3T3frQWdo1eSRXaAcgac4bZTIm91B0XSJ/HYMrauwsJ/Vx/qho6RiMVKMEWBYSQb3kEd1uagUtJ/coHvwOHHdi+XNBu6M1waA9wc4ZkDCD9NyyrX0NtQD4jmOO7AC0RA4k755LYQEREBERAREQEREBERARFCAkKUQRCQpRBEJClEEQkKUQRCQpRAREQFztN6foUHuZUqtY5jBUcDMimSQHWHcfJdFfNfbz85X/8AZs/11EHbre3tIkup6ToppwHAnHiALWXjDxePoQtzQ/a+kSdZpFCMOsbgxk6svLQ4yMpaR9F8R0P8uf8A0qf+nRF36eX/AMOn/wBVWQfZujulqWktxUagqCGmWzEOGIZ8QtxeL/4Yflz/AJdF/wDwC9ogIiICIiAiIgIiICIiAiIgIoUoCIiAiIgIiICIiAiIgLw3tJ7P1tJ0ms8MLWmjT0dp62I4nEvAG4YuS9yoQfH6X/DLSG0XNBBdq2tAwluItFIZkwPwd/aH16VP2FrZT/gMo3aesKlSpP8A94+i+nJCDzfsT0NU0Sm9lQZapjTljDKeAujMCRvXpVEKUBERAREQEREBERAREQEREBERAREQEREBERAREQEREBERAREQEREBERAREQER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9468" name="Picture 12" descr="http://obchod.kpplus.sk/image/cache/data/02/20035-500x500.jpg"/>
          <p:cNvPicPr>
            <a:picLocks noChangeAspect="1" noChangeArrowheads="1"/>
          </p:cNvPicPr>
          <p:nvPr/>
        </p:nvPicPr>
        <p:blipFill>
          <a:blip r:embed="rId2" cstate="print"/>
          <a:srcRect l="15120" t="3024" r="16841" b="13817"/>
          <a:stretch>
            <a:fillRect/>
          </a:stretch>
        </p:blipFill>
        <p:spPr bwMode="auto">
          <a:xfrm>
            <a:off x="4932040" y="1196752"/>
            <a:ext cx="3888432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Podstatné náležitosti pracovnej zmluvy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Druh práce</a:t>
            </a:r>
          </a:p>
          <a:p>
            <a:pPr lvl="1"/>
            <a:r>
              <a:rPr lang="sk-SK" dirty="0" smtClean="0"/>
              <a:t>Stručná charakteristika pracovných činnosti</a:t>
            </a:r>
          </a:p>
          <a:p>
            <a:r>
              <a:rPr lang="sk-SK" dirty="0" smtClean="0"/>
              <a:t>Miesto výkonu práce</a:t>
            </a:r>
          </a:p>
          <a:p>
            <a:pPr lvl="1"/>
            <a:r>
              <a:rPr lang="sk-SK" dirty="0" smtClean="0"/>
              <a:t>Obec, organizačná časť...</a:t>
            </a:r>
          </a:p>
          <a:p>
            <a:r>
              <a:rPr lang="sk-SK" dirty="0" smtClean="0"/>
              <a:t>Deň nástupu do práce</a:t>
            </a:r>
          </a:p>
          <a:p>
            <a:pPr lvl="1"/>
            <a:r>
              <a:rPr lang="sk-SK" dirty="0" smtClean="0"/>
              <a:t>Je dňom vzniku pracovného pomeru</a:t>
            </a:r>
          </a:p>
          <a:p>
            <a:r>
              <a:rPr lang="sk-SK" dirty="0" smtClean="0"/>
              <a:t>Mzdové podmienky</a:t>
            </a:r>
          </a:p>
          <a:p>
            <a:pPr lvl="1"/>
            <a:r>
              <a:rPr lang="sk-SK" dirty="0" smtClean="0"/>
              <a:t>Výška mzdy, alebo odkaz na kolektívnu zmluvu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Vedľajšie náležitosti pracovnej zmluvy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Skúšobná doba</a:t>
            </a:r>
          </a:p>
          <a:p>
            <a:pPr lvl="1"/>
            <a:r>
              <a:rPr lang="sk-SK" dirty="0" smtClean="0"/>
              <a:t>Počas nej môže zamestnanec aj zamestnávateľ skončiť pracovný pomer bez udania dôvodu</a:t>
            </a:r>
          </a:p>
          <a:p>
            <a:pPr lvl="1"/>
            <a:r>
              <a:rPr lang="sk-SK" dirty="0" smtClean="0"/>
              <a:t>Môže byť maximálne 3 mesiace</a:t>
            </a:r>
          </a:p>
          <a:p>
            <a:r>
              <a:rPr lang="sk-SK" dirty="0" smtClean="0"/>
              <a:t>Pracovný čas</a:t>
            </a:r>
          </a:p>
          <a:p>
            <a:r>
              <a:rPr lang="sk-SK" dirty="0" smtClean="0"/>
              <a:t>Dĺžka výpovednej lehoty</a:t>
            </a:r>
          </a:p>
          <a:p>
            <a:r>
              <a:rPr lang="sk-SK" dirty="0" smtClean="0"/>
              <a:t>Výmera dovolenky</a:t>
            </a:r>
          </a:p>
          <a:p>
            <a:r>
              <a:rPr lang="sk-SK" dirty="0" smtClean="0"/>
              <a:t>Práva a povinnosti zamestnanca a zamestnávateľa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169</TotalTime>
  <Words>676</Words>
  <Application>Microsoft Office PowerPoint</Application>
  <PresentationFormat>Prezentácia na obrazovke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21</vt:i4>
      </vt:variant>
    </vt:vector>
  </HeadingPairs>
  <TitlesOfParts>
    <vt:vector size="22" baseType="lpstr">
      <vt:lpstr>Majetok</vt:lpstr>
      <vt:lpstr>Pracovné právo</vt:lpstr>
      <vt:lpstr>Zákonník práce</vt:lpstr>
      <vt:lpstr>Účastníci pracovnoprávnych vzťahov</vt:lpstr>
      <vt:lpstr>Účastníci pracovnoprávnych vzťahov</vt:lpstr>
      <vt:lpstr>Založenie a vznik pracovného pomeru</vt:lpstr>
      <vt:lpstr>Doba trvania pracovného pomeru</vt:lpstr>
      <vt:lpstr>Pracovná zmluva</vt:lpstr>
      <vt:lpstr>Podstatné náležitosti pracovnej zmluvy</vt:lpstr>
      <vt:lpstr>Vedľajšie náležitosti pracovnej zmluvy</vt:lpstr>
      <vt:lpstr>Dohody o prácach mimo pracovného pomeru</vt:lpstr>
      <vt:lpstr>Práva a povinnosti zamestnávateľa a zamestnanca</vt:lpstr>
      <vt:lpstr>Zmeny pracovného pomeru</vt:lpstr>
      <vt:lpstr>Skončenie pracovného pomeru</vt:lpstr>
      <vt:lpstr>Dohoda</vt:lpstr>
      <vt:lpstr>Výpoveď</vt:lpstr>
      <vt:lpstr>a) Výpoveď zo strany zamestnanca</vt:lpstr>
      <vt:lpstr>b)výpoveď zo strany zamestnávateľa</vt:lpstr>
      <vt:lpstr>Zákaz výpovede</vt:lpstr>
      <vt:lpstr>Okamžité skončenie pracovného pomeru</vt:lpstr>
      <vt:lpstr>Skončenie v skúšobnej dobe</vt:lpstr>
      <vt:lpstr>Uplynutie dohodnutej doby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Riadenie pracovnoprávných vzťahov</dc:title>
  <dc:creator>lenovo_ntb</dc:creator>
  <cp:lastModifiedBy>Dell 1</cp:lastModifiedBy>
  <cp:revision>27</cp:revision>
  <dcterms:created xsi:type="dcterms:W3CDTF">2012-01-16T13:50:55Z</dcterms:created>
  <dcterms:modified xsi:type="dcterms:W3CDTF">2020-05-05T14:21:23Z</dcterms:modified>
</cp:coreProperties>
</file>