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Zaoblený obdĺžnik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Nadpis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sk-SK" smtClean="0"/>
              <a:t>Upravte štýly predlohy textu</a:t>
            </a:r>
            <a:endParaRPr kumimoji="0" lang="en-US"/>
          </a:p>
        </p:txBody>
      </p:sp>
      <p:sp>
        <p:nvSpPr>
          <p:cNvPr id="20" name="Podnadpis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sk-SK" smtClean="0"/>
              <a:t>Upravte štýl predlohy podnadpisov</a:t>
            </a:r>
            <a:endParaRPr kumimoji="0" lang="en-US"/>
          </a:p>
        </p:txBody>
      </p:sp>
      <p:sp>
        <p:nvSpPr>
          <p:cNvPr id="19" name="Zástupný symbol dátumu 18"/>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11" name="Zástupný symbol čísla snímky 10"/>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502920" y="530352"/>
            <a:ext cx="8183880" cy="4187952"/>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533404"/>
            <a:ext cx="1981200" cy="5257799"/>
          </a:xfrm>
        </p:spPr>
        <p:txBody>
          <a:bodyPr vert="eaVert"/>
          <a:lstStyle>
            <a:extLst/>
          </a:lstStyle>
          <a:p>
            <a:r>
              <a:rPr kumimoji="0" lang="sk-SK" smtClean="0"/>
              <a:t>Upravte štýly predlohy textu</a:t>
            </a:r>
            <a:endParaRPr kumimoji="0" lang="en-US"/>
          </a:p>
        </p:txBody>
      </p:sp>
      <p:sp>
        <p:nvSpPr>
          <p:cNvPr id="3" name="Zástupný symbol zvislého textu 2"/>
          <p:cNvSpPr>
            <a:spLocks noGrp="1"/>
          </p:cNvSpPr>
          <p:nvPr>
            <p:ph type="body" orient="vert" idx="1"/>
          </p:nvPr>
        </p:nvSpPr>
        <p:spPr>
          <a:xfrm>
            <a:off x="533400" y="533402"/>
            <a:ext cx="5943600" cy="5257801"/>
          </a:xfrm>
        </p:spPr>
        <p:txBody>
          <a:bodyPr vert="eaVert"/>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lstStyle>
            <a:extLst/>
          </a:lstStyle>
          <a:p>
            <a:r>
              <a:rPr kumimoji="0" lang="sk-SK" smtClean="0"/>
              <a:t>Upravte štýly predlohy textu</a:t>
            </a:r>
            <a:endParaRPr kumimoji="0" lang="en-US"/>
          </a:p>
        </p:txBody>
      </p:sp>
      <p:sp>
        <p:nvSpPr>
          <p:cNvPr id="3" name="Zástupný symbol obsahu 2"/>
          <p:cNvSpPr>
            <a:spLocks noGrp="1"/>
          </p:cNvSpPr>
          <p:nvPr>
            <p:ph idx="1"/>
          </p:nvPr>
        </p:nvSpPr>
        <p:spPr>
          <a:xfrm>
            <a:off x="502920" y="530352"/>
            <a:ext cx="8183880" cy="4187952"/>
          </a:xfrm>
        </p:spPr>
        <p:txBody>
          <a:bodyPr/>
          <a:lstStyle>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14" name="Zaoblený obdĺžnik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Zaoblený obdĺžnik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sk-SK" smtClean="0"/>
              <a:t>Upravte štýl predlohy textu.</a:t>
            </a:r>
          </a:p>
        </p:txBody>
      </p:sp>
      <p:sp>
        <p:nvSpPr>
          <p:cNvPr id="4" name="Zástupný symbol dátumu 3"/>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5" name="Zástupný symbol päty 4"/>
          <p:cNvSpPr>
            <a:spLocks noGrp="1"/>
          </p:cNvSpPr>
          <p:nvPr>
            <p:ph type="ftr" sz="quarter" idx="11"/>
          </p:nvPr>
        </p:nvSpPr>
        <p:spPr/>
        <p:txBody>
          <a:bodyPr/>
          <a:lstStyle>
            <a:extLst/>
          </a:lstStyle>
          <a:p>
            <a:endParaRPr lang="sk-SK"/>
          </a:p>
        </p:txBody>
      </p:sp>
      <p:sp>
        <p:nvSpPr>
          <p:cNvPr id="6" name="Zástupný symbol čísla snímky 5"/>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Upravte štýly predlohy textu</a:t>
            </a:r>
            <a:endParaRPr kumimoji="0" lang="en-US"/>
          </a:p>
        </p:txBody>
      </p:sp>
      <p:sp>
        <p:nvSpPr>
          <p:cNvPr id="3" name="Zástupný symbol obsah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502920" y="4983480"/>
            <a:ext cx="8183880" cy="1051560"/>
          </a:xfrm>
        </p:spPr>
        <p:txBody>
          <a:bodyPr anchor="b"/>
          <a:lstStyle>
            <a:lvl1pPr>
              <a:defRPr b="1"/>
            </a:lvl1pPr>
            <a:extLst/>
          </a:lstStyle>
          <a:p>
            <a:r>
              <a:rPr kumimoji="0" lang="sk-SK" smtClean="0"/>
              <a:t>Upravte štýly predlohy textu</a:t>
            </a:r>
            <a:endParaRPr kumimoji="0" lang="en-US"/>
          </a:p>
        </p:txBody>
      </p:sp>
      <p:sp>
        <p:nvSpPr>
          <p:cNvPr id="3" name="Zástupný symbol textu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4" name="Zástupný symbol textu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sk-SK" smtClean="0"/>
              <a:t>Upravte štýl predlohy textu.</a:t>
            </a:r>
          </a:p>
        </p:txBody>
      </p:sp>
      <p:sp>
        <p:nvSpPr>
          <p:cNvPr id="5" name="Zástupný symbol obsah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Zástupný symbol obsah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8" name="Zástupný symbol päty 7"/>
          <p:cNvSpPr>
            <a:spLocks noGrp="1"/>
          </p:cNvSpPr>
          <p:nvPr>
            <p:ph type="ftr" sz="quarter" idx="11"/>
          </p:nvPr>
        </p:nvSpPr>
        <p:spPr/>
        <p:txBody>
          <a:bodyPr/>
          <a:lstStyle>
            <a:extLst/>
          </a:lstStyle>
          <a:p>
            <a:endParaRPr lang="sk-SK"/>
          </a:p>
        </p:txBody>
      </p:sp>
      <p:sp>
        <p:nvSpPr>
          <p:cNvPr id="9" name="Zástupný symbol čísla snímky 8"/>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sk-SK" smtClean="0"/>
              <a:t>Upravte štýly predlohy textu</a:t>
            </a:r>
            <a:endParaRPr kumimoji="0" lang="en-US"/>
          </a:p>
        </p:txBody>
      </p:sp>
      <p:sp>
        <p:nvSpPr>
          <p:cNvPr id="3" name="Zástupný symbol dátumu 2"/>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4" name="Zástupný symbol päty 3"/>
          <p:cNvSpPr>
            <a:spLocks noGrp="1"/>
          </p:cNvSpPr>
          <p:nvPr>
            <p:ph type="ftr" sz="quarter" idx="11"/>
          </p:nvPr>
        </p:nvSpPr>
        <p:spPr/>
        <p:txBody>
          <a:bodyPr/>
          <a:lstStyle>
            <a:extLst/>
          </a:lstStyle>
          <a:p>
            <a:endParaRPr lang="sk-SK"/>
          </a:p>
        </p:txBody>
      </p:sp>
      <p:sp>
        <p:nvSpPr>
          <p:cNvPr id="5" name="Zástupný symbol čísla snímky 4"/>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a">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Zástupný symbol dátumu 1"/>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3" name="Zástupný symbol päty 2"/>
          <p:cNvSpPr>
            <a:spLocks noGrp="1"/>
          </p:cNvSpPr>
          <p:nvPr>
            <p:ph type="ftr" sz="quarter" idx="11"/>
          </p:nvPr>
        </p:nvSpPr>
        <p:spPr/>
        <p:txBody>
          <a:bodyPr/>
          <a:lstStyle>
            <a:extLst/>
          </a:lstStyle>
          <a:p>
            <a:endParaRPr lang="sk-SK"/>
          </a:p>
        </p:txBody>
      </p:sp>
      <p:sp>
        <p:nvSpPr>
          <p:cNvPr id="4" name="Zástupný symbol čísla snímky 3"/>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sk-SK" smtClean="0"/>
              <a:t>Upravte štýly predlohy textu</a:t>
            </a:r>
            <a:endParaRPr kumimoji="0" lang="en-US"/>
          </a:p>
        </p:txBody>
      </p:sp>
      <p:sp>
        <p:nvSpPr>
          <p:cNvPr id="3" name="Zástupný symbol textu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obsah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F1E6803A-82B8-4FBB-BABA-B07B22435244}" type="slidenum">
              <a:rPr lang="sk-SK" smtClean="0"/>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5" name="Zaoblený obdĺžnik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Obdĺžnik s jedným zaobleným rohom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sk-SK" smtClean="0"/>
              <a:t>Upravte štýly predlohy textu</a:t>
            </a:r>
            <a:endParaRPr kumimoji="0" lang="en-US"/>
          </a:p>
        </p:txBody>
      </p:sp>
      <p:sp>
        <p:nvSpPr>
          <p:cNvPr id="4" name="Zástupný symbol textu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Zástupný symbol dátumu 4"/>
          <p:cNvSpPr>
            <a:spLocks noGrp="1"/>
          </p:cNvSpPr>
          <p:nvPr>
            <p:ph type="dt" sz="half" idx="10"/>
          </p:nvPr>
        </p:nvSpPr>
        <p:spPr/>
        <p:txBody>
          <a:bodyPr/>
          <a:lstStyle>
            <a:extLst/>
          </a:lstStyle>
          <a:p>
            <a:fld id="{CEB5C9D3-B4CC-444E-BF9D-221C0CE12D9F}" type="datetimeFigureOut">
              <a:rPr lang="sk-SK" smtClean="0"/>
              <a:pPr/>
              <a:t>25. 11. 2019</a:t>
            </a:fld>
            <a:endParaRPr lang="sk-SK"/>
          </a:p>
        </p:txBody>
      </p:sp>
      <p:sp>
        <p:nvSpPr>
          <p:cNvPr id="6" name="Zástupný symbol päty 5"/>
          <p:cNvSpPr>
            <a:spLocks noGrp="1"/>
          </p:cNvSpPr>
          <p:nvPr>
            <p:ph type="ftr" sz="quarter" idx="11"/>
          </p:nvPr>
        </p:nvSpPr>
        <p:spPr/>
        <p:txBody>
          <a:bodyPr/>
          <a:lstStyle>
            <a:extLst/>
          </a:lstStyle>
          <a:p>
            <a:endParaRPr lang="sk-SK"/>
          </a:p>
        </p:txBody>
      </p:sp>
      <p:sp>
        <p:nvSpPr>
          <p:cNvPr id="7" name="Zástupný symbol čísla snímky 6"/>
          <p:cNvSpPr>
            <a:spLocks noGrp="1"/>
          </p:cNvSpPr>
          <p:nvPr>
            <p:ph type="sldNum" sz="quarter" idx="12"/>
          </p:nvPr>
        </p:nvSpPr>
        <p:spPr/>
        <p:txBody>
          <a:bodyPr/>
          <a:lstStyle>
            <a:extLst/>
          </a:lstStyle>
          <a:p>
            <a:fld id="{F1E6803A-82B8-4FBB-BABA-B07B22435244}" type="slidenum">
              <a:rPr lang="sk-SK" smtClean="0"/>
              <a:pPr/>
              <a:t>‹#›</a:t>
            </a:fld>
            <a:endParaRPr lang="sk-SK"/>
          </a:p>
        </p:txBody>
      </p:sp>
      <p:sp>
        <p:nvSpPr>
          <p:cNvPr id="3" name="Zástupný symbol obrázka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sk-SK" smtClean="0"/>
              <a:t>Ak chcete pridať obrázok, kliknite na ikonu</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Zaoblený obdĺžnik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Zaoblený obdĺžnik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Zástupný symbol nadpisu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sk-SK" smtClean="0"/>
              <a:t>Upravte štýly predlohy textu</a:t>
            </a:r>
            <a:endParaRPr kumimoji="0" lang="en-US"/>
          </a:p>
        </p:txBody>
      </p:sp>
      <p:sp>
        <p:nvSpPr>
          <p:cNvPr id="4" name="Zástupný symbol textu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25" name="Zástupný symbol dátumu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EB5C9D3-B4CC-444E-BF9D-221C0CE12D9F}" type="datetimeFigureOut">
              <a:rPr lang="sk-SK" smtClean="0"/>
              <a:pPr/>
              <a:t>25. 11. 2019</a:t>
            </a:fld>
            <a:endParaRPr lang="sk-SK"/>
          </a:p>
        </p:txBody>
      </p:sp>
      <p:sp>
        <p:nvSpPr>
          <p:cNvPr id="18" name="Zástupný symbol päty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sk-SK"/>
          </a:p>
        </p:txBody>
      </p:sp>
      <p:sp>
        <p:nvSpPr>
          <p:cNvPr id="5" name="Zástupný symbol čísla snímky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1E6803A-82B8-4FBB-BABA-B07B22435244}"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VÃ½sledok vyhÄ¾adÃ¡vania obrÃ¡zkov pre dopyt inform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2008" y="2636912"/>
            <a:ext cx="6372200" cy="4073111"/>
          </a:xfrm>
          <a:prstGeom prst="rect">
            <a:avLst/>
          </a:prstGeom>
          <a:noFill/>
          <a:extLst>
            <a:ext uri="{909E8E84-426E-40DD-AFC4-6F175D3DCCD1}">
              <a14:hiddenFill xmlns:a14="http://schemas.microsoft.com/office/drawing/2010/main" xmlns="">
                <a:solidFill>
                  <a:srgbClr val="FFFFFF"/>
                </a:solidFill>
              </a14:hiddenFill>
            </a:ext>
          </a:extLst>
        </p:spPr>
      </p:pic>
      <p:sp>
        <p:nvSpPr>
          <p:cNvPr id="2" name="Nadpis 1"/>
          <p:cNvSpPr>
            <a:spLocks noGrp="1"/>
          </p:cNvSpPr>
          <p:nvPr>
            <p:ph type="ctrTitle"/>
          </p:nvPr>
        </p:nvSpPr>
        <p:spPr/>
        <p:txBody>
          <a:bodyPr>
            <a:normAutofit fontScale="90000"/>
          </a:bodyPr>
          <a:lstStyle/>
          <a:p>
            <a:r>
              <a:rPr lang="sk-SK" dirty="0" smtClean="0"/>
              <a:t>Význam používania informácií pre podnikateľské rozhodnutia</a:t>
            </a:r>
            <a:br>
              <a:rPr lang="sk-SK" dirty="0" smtClean="0"/>
            </a:br>
            <a:endParaRPr lang="sk-SK" dirty="0"/>
          </a:p>
        </p:txBody>
      </p:sp>
      <p:sp>
        <p:nvSpPr>
          <p:cNvPr id="3" name="Podnadpis 2"/>
          <p:cNvSpPr>
            <a:spLocks noGrp="1"/>
          </p:cNvSpPr>
          <p:nvPr>
            <p:ph type="subTitle" idx="1"/>
          </p:nvPr>
        </p:nvSpPr>
        <p:spPr/>
        <p:txBody>
          <a:bodyPr/>
          <a:lstStyle/>
          <a:p>
            <a:r>
              <a:rPr lang="sk-SK" b="1" dirty="0" smtClean="0"/>
              <a:t>Marianna Halušková</a:t>
            </a:r>
          </a:p>
          <a:p>
            <a:endParaRPr lang="sk-SK" b="1" dirty="0"/>
          </a:p>
        </p:txBody>
      </p:sp>
    </p:spTree>
    <p:extLst>
      <p:ext uri="{BB962C8B-B14F-4D97-AF65-F5344CB8AC3E}">
        <p14:creationId xmlns:p14="http://schemas.microsoft.com/office/powerpoint/2010/main" xmlns="" val="338308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Na čo iné sa možno pýtať, aby sme odhadli veľkosť trhu?</a:t>
            </a:r>
            <a:endParaRPr lang="sk-SK" dirty="0"/>
          </a:p>
        </p:txBody>
      </p:sp>
      <p:sp>
        <p:nvSpPr>
          <p:cNvPr id="3" name="Zástupný symbol obsahu 2"/>
          <p:cNvSpPr>
            <a:spLocks noGrp="1"/>
          </p:cNvSpPr>
          <p:nvPr>
            <p:ph idx="1"/>
          </p:nvPr>
        </p:nvSpPr>
        <p:spPr/>
        <p:txBody>
          <a:bodyPr>
            <a:normAutofit fontScale="62500" lnSpcReduction="20000"/>
          </a:bodyPr>
          <a:lstStyle/>
          <a:p>
            <a:endParaRPr lang="sk-SK" dirty="0"/>
          </a:p>
          <a:p>
            <a:pPr lvl="1"/>
            <a:r>
              <a:rPr lang="sk-SK" dirty="0"/>
              <a:t>Myslíte si, že ľudia nakupujú veľa nových bicyklov?</a:t>
            </a:r>
          </a:p>
          <a:p>
            <a:pPr lvl="1"/>
            <a:r>
              <a:rPr lang="sk-SK" dirty="0"/>
              <a:t>Sú nové bicykle pre väčšinu ľudí príliš drahé?</a:t>
            </a:r>
          </a:p>
          <a:p>
            <a:pPr lvl="1"/>
            <a:r>
              <a:rPr lang="sk-SK" dirty="0"/>
              <a:t>Sú vo vašom meste špecifické skupiny ľudí, ktoré by daný výrobok kupovali viac než iné? (Napríklad ak by ste vyrábali konkrétnu hračku, myslíte si, že by ju mohli kupovať viac chlapci alebo dievčatá?)</a:t>
            </a:r>
          </a:p>
          <a:p>
            <a:pPr lvl="1"/>
            <a:r>
              <a:rPr lang="sk-SK" dirty="0"/>
              <a:t>Kupujú vaše výrobky viac jednotlivci alebo skôr celé domácností? Alebo ich potrebuje len zopár z nich? Asi polovica, alebo viac?</a:t>
            </a:r>
          </a:p>
          <a:p>
            <a:pPr lvl="1"/>
            <a:r>
              <a:rPr lang="sk-SK" dirty="0"/>
              <a:t>Videli ste niekedy turistov kupovať podobný druh výrobku, aký by ste chceli vyrábať vy?</a:t>
            </a:r>
          </a:p>
          <a:p>
            <a:pPr lvl="1"/>
            <a:r>
              <a:rPr lang="sk-SK" dirty="0"/>
              <a:t>Kam vo vašej obci, v meste chodia turisti spravidla nakupovať? Sú to tie isté miesta a obchody, kde nakupujete aj vy? Alebo sú to obchody v istých častiach mesta?</a:t>
            </a:r>
          </a:p>
          <a:p>
            <a:pPr lvl="1"/>
            <a:r>
              <a:rPr lang="sk-SK" dirty="0"/>
              <a:t>Prečo by si turisti mali chcieť kúpiť práve váš výrobok? Viete, či niekto iný nevyrába podobný výrobok, ako bude ten váš? Alebo bude váš výrobok napodobením niečoho, čo ste už turistov videli nakupovať?</a:t>
            </a:r>
          </a:p>
          <a:p>
            <a:pPr lvl="1"/>
            <a:r>
              <a:rPr lang="sk-SK" dirty="0"/>
              <a:t>Je farba alebo veľkosť výrobku dôležitá? Čo iné by sme sa mohli ešte dozvedieť o tomto meste a o nákupných zvyklostiach ľudí, ktorí v ňom žijú?</a:t>
            </a:r>
          </a:p>
          <a:p>
            <a:endParaRPr lang="sk-SK" dirty="0"/>
          </a:p>
        </p:txBody>
      </p:sp>
    </p:spTree>
    <p:extLst>
      <p:ext uri="{BB962C8B-B14F-4D97-AF65-F5344CB8AC3E}">
        <p14:creationId xmlns:p14="http://schemas.microsoft.com/office/powerpoint/2010/main" xmlns="" val="2857358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Cena</a:t>
            </a:r>
            <a:endParaRPr lang="sk-SK" dirty="0"/>
          </a:p>
        </p:txBody>
      </p:sp>
      <p:sp>
        <p:nvSpPr>
          <p:cNvPr id="3" name="Zástupný symbol obsahu 2"/>
          <p:cNvSpPr>
            <a:spLocks noGrp="1"/>
          </p:cNvSpPr>
          <p:nvPr>
            <p:ph idx="1"/>
          </p:nvPr>
        </p:nvSpPr>
        <p:spPr/>
        <p:txBody>
          <a:bodyPr/>
          <a:lstStyle/>
          <a:p>
            <a:r>
              <a:rPr lang="sk-SK" dirty="0"/>
              <a:t>Žiaden z dotazníkov vám nepovie o vašom podnikateľskom zámere všetko. Ale niektoré z odpovedí ste už začali získavať</a:t>
            </a:r>
            <a:r>
              <a:rPr lang="sk-SK" dirty="0" smtClean="0"/>
              <a:t>.</a:t>
            </a:r>
          </a:p>
          <a:p>
            <a:r>
              <a:rPr lang="sk-SK" dirty="0" smtClean="0"/>
              <a:t>Ak sme presvedčení, že o naše produkty bude dostatok záujemcov, pokračujeme v našom podnikateľskom zámere</a:t>
            </a:r>
          </a:p>
          <a:p>
            <a:r>
              <a:rPr lang="sk-SK" dirty="0" smtClean="0"/>
              <a:t>Dôležité je určiť cenu, za ktorú budeme náš produkt ponúkať.</a:t>
            </a:r>
            <a:endParaRPr lang="sk-SK" dirty="0"/>
          </a:p>
        </p:txBody>
      </p:sp>
    </p:spTree>
    <p:extLst>
      <p:ext uri="{BB962C8B-B14F-4D97-AF65-F5344CB8AC3E}">
        <p14:creationId xmlns:p14="http://schemas.microsoft.com/office/powerpoint/2010/main" xmlns="" val="2557147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potrebujeme vedieť o cene?</a:t>
            </a:r>
            <a:endParaRPr lang="sk-SK" dirty="0"/>
          </a:p>
        </p:txBody>
      </p:sp>
      <p:sp>
        <p:nvSpPr>
          <p:cNvPr id="3" name="Zástupný symbol obsahu 2"/>
          <p:cNvSpPr>
            <a:spLocks noGrp="1"/>
          </p:cNvSpPr>
          <p:nvPr>
            <p:ph idx="1"/>
          </p:nvPr>
        </p:nvSpPr>
        <p:spPr/>
        <p:txBody>
          <a:bodyPr>
            <a:normAutofit fontScale="77500" lnSpcReduction="20000"/>
          </a:bodyPr>
          <a:lstStyle/>
          <a:p>
            <a:r>
              <a:rPr lang="sk-SK" dirty="0" smtClean="0"/>
              <a:t>Keď </a:t>
            </a:r>
            <a:r>
              <a:rPr lang="sk-SK" dirty="0"/>
              <a:t>už viete, že si ľudia naozaj kúpia pneumatiky a súčiastky na bicykel, viete tiež, koľko by za ne zaplatili? Budete ich môcť predávať za vyššiu cenu, pretože ste bližšie k zákazníkom? Budete ich musieť predávať lacnejšie, aby sa stali zaujímavými?</a:t>
            </a:r>
          </a:p>
          <a:p>
            <a:r>
              <a:rPr lang="sk-SK" dirty="0"/>
              <a:t>Môžete sa pri vašom produkte odvolávať na celkový trh (majitelia všetkých bicyklov v meste) alebo len na jeho časť? Bude ho chcieť alebo potrebovať každý alebo len zopár obyvateľov?</a:t>
            </a:r>
          </a:p>
          <a:p>
            <a:r>
              <a:rPr lang="sk-SK" dirty="0"/>
              <a:t>Ak je to niečo, čo nemôže používať každý, môžete požadovať takú vysokú cenu, aby ste ešte stále zarobili peniaze predajom výrobku malej skupine ľudí, ktorí ho môžu používať?</a:t>
            </a:r>
          </a:p>
          <a:p>
            <a:endParaRPr lang="sk-SK" dirty="0"/>
          </a:p>
        </p:txBody>
      </p:sp>
    </p:spTree>
    <p:extLst>
      <p:ext uri="{BB962C8B-B14F-4D97-AF65-F5344CB8AC3E}">
        <p14:creationId xmlns:p14="http://schemas.microsoft.com/office/powerpoint/2010/main" xmlns="" val="20454283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ešte ovplyvňuje cenu?</a:t>
            </a:r>
            <a:endParaRPr lang="sk-SK" dirty="0"/>
          </a:p>
        </p:txBody>
      </p:sp>
      <p:sp>
        <p:nvSpPr>
          <p:cNvPr id="3" name="Zástupný symbol obsahu 2"/>
          <p:cNvSpPr>
            <a:spLocks noGrp="1"/>
          </p:cNvSpPr>
          <p:nvPr>
            <p:ph idx="1"/>
          </p:nvPr>
        </p:nvSpPr>
        <p:spPr/>
        <p:txBody>
          <a:bodyPr>
            <a:normAutofit lnSpcReduction="10000"/>
          </a:bodyPr>
          <a:lstStyle/>
          <a:p>
            <a:r>
              <a:rPr lang="sk-SK" dirty="0" smtClean="0"/>
              <a:t>Ak je náš produkt (výrobok/služba) jedinečný, môžeme zaň vyžadovať vyššiu sumu</a:t>
            </a:r>
          </a:p>
          <a:p>
            <a:r>
              <a:rPr lang="sk-SK" dirty="0" smtClean="0"/>
              <a:t>Ak je náš výrobok rovnaký alebo podobný iným výrobkom na trhu, cena musí byť nižšia</a:t>
            </a:r>
          </a:p>
          <a:p>
            <a:r>
              <a:rPr lang="sk-SK" dirty="0" smtClean="0"/>
              <a:t>Je náš produkt nutnosťou alebo luxusom?</a:t>
            </a:r>
          </a:p>
          <a:p>
            <a:r>
              <a:rPr lang="sk-SK" dirty="0" smtClean="0"/>
              <a:t>Bude cena jednotná pre všetkých alebo sa budeme dohadovať o cene s každým klientom?</a:t>
            </a:r>
            <a:endParaRPr lang="sk-SK" dirty="0"/>
          </a:p>
        </p:txBody>
      </p:sp>
    </p:spTree>
    <p:extLst>
      <p:ext uri="{BB962C8B-B14F-4D97-AF65-F5344CB8AC3E}">
        <p14:creationId xmlns:p14="http://schemas.microsoft.com/office/powerpoint/2010/main" xmlns="" val="1973329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Opakovanie</a:t>
            </a:r>
            <a:endParaRPr lang="sk-SK" dirty="0"/>
          </a:p>
        </p:txBody>
      </p:sp>
      <p:sp>
        <p:nvSpPr>
          <p:cNvPr id="3" name="Zástupný symbol obsahu 2"/>
          <p:cNvSpPr>
            <a:spLocks noGrp="1"/>
          </p:cNvSpPr>
          <p:nvPr>
            <p:ph idx="1"/>
          </p:nvPr>
        </p:nvSpPr>
        <p:spPr/>
        <p:txBody>
          <a:bodyPr/>
          <a:lstStyle/>
          <a:p>
            <a:r>
              <a:rPr lang="sk-SK" dirty="0" smtClean="0"/>
              <a:t>Aké informácie potrebujeme, keď sa rozhodneme podnikať?</a:t>
            </a:r>
          </a:p>
          <a:p>
            <a:r>
              <a:rPr lang="sk-SK" dirty="0" smtClean="0"/>
              <a:t>Ako získame tieto informácie?</a:t>
            </a:r>
          </a:p>
          <a:p>
            <a:r>
              <a:rPr lang="sk-SK" dirty="0" smtClean="0"/>
              <a:t>Čo je to prieskum trhu?</a:t>
            </a:r>
          </a:p>
          <a:p>
            <a:r>
              <a:rPr lang="sk-SK" dirty="0" smtClean="0"/>
              <a:t>Aké druhy prieskumu trhu poznáme?</a:t>
            </a:r>
          </a:p>
          <a:p>
            <a:r>
              <a:rPr lang="sk-SK" dirty="0" smtClean="0"/>
              <a:t>Aké sú spôsoby prieskumu trhu?</a:t>
            </a:r>
          </a:p>
          <a:p>
            <a:r>
              <a:rPr lang="sk-SK" dirty="0" smtClean="0"/>
              <a:t>Ako správne zostaviť dotazník?</a:t>
            </a:r>
            <a:endParaRPr lang="sk-SK" dirty="0"/>
          </a:p>
        </p:txBody>
      </p:sp>
    </p:spTree>
    <p:extLst>
      <p:ext uri="{BB962C8B-B14F-4D97-AF65-F5344CB8AC3E}">
        <p14:creationId xmlns:p14="http://schemas.microsoft.com/office/powerpoint/2010/main" xmlns="" val="210052564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Cieľ tejto kapitoly</a:t>
            </a:r>
            <a:endParaRPr lang="sk-SK" dirty="0"/>
          </a:p>
        </p:txBody>
      </p:sp>
      <p:sp>
        <p:nvSpPr>
          <p:cNvPr id="3" name="Zástupný symbol obsahu 2"/>
          <p:cNvSpPr>
            <a:spLocks noGrp="1"/>
          </p:cNvSpPr>
          <p:nvPr>
            <p:ph idx="1"/>
          </p:nvPr>
        </p:nvSpPr>
        <p:spPr/>
        <p:txBody>
          <a:bodyPr/>
          <a:lstStyle/>
          <a:p>
            <a:pPr marL="0" indent="0">
              <a:buNone/>
            </a:pPr>
            <a:r>
              <a:rPr lang="sk-SK" dirty="0" smtClean="0"/>
              <a:t>Naučiť sa:</a:t>
            </a:r>
          </a:p>
          <a:p>
            <a:r>
              <a:rPr lang="sk-SK" dirty="0" smtClean="0"/>
              <a:t>spracovať dotazník vo forme tabuľky</a:t>
            </a:r>
          </a:p>
          <a:p>
            <a:r>
              <a:rPr lang="sk-SK" dirty="0"/>
              <a:t>v</a:t>
            </a:r>
            <a:r>
              <a:rPr lang="sk-SK" dirty="0" smtClean="0"/>
              <a:t>yhodnotiť dotazníky a prezentovať získané údaje v grafických formách</a:t>
            </a:r>
          </a:p>
          <a:p>
            <a:r>
              <a:rPr lang="sk-SK" dirty="0" smtClean="0"/>
              <a:t>Použiť údaje získané z prieskumu na:</a:t>
            </a:r>
          </a:p>
          <a:p>
            <a:pPr>
              <a:buFont typeface="Wingdings" panose="05000000000000000000" pitchFamily="2" charset="2"/>
              <a:buChar char="Ø"/>
            </a:pPr>
            <a:r>
              <a:rPr lang="sk-SK" dirty="0" smtClean="0"/>
              <a:t>Charakteristiku, popis situácie a špecifík CR v našom regióne</a:t>
            </a:r>
            <a:endParaRPr lang="sk-SK"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70921" y="3645024"/>
            <a:ext cx="2333625" cy="19621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109913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Základná otázka, na ktorú si musí  odpovedať každý podnikateľ</a:t>
            </a:r>
            <a:endParaRPr lang="sk-SK" dirty="0"/>
          </a:p>
        </p:txBody>
      </p:sp>
      <p:sp>
        <p:nvSpPr>
          <p:cNvPr id="3" name="Zástupný symbol obsahu 2"/>
          <p:cNvSpPr>
            <a:spLocks noGrp="1"/>
          </p:cNvSpPr>
          <p:nvPr>
            <p:ph idx="1"/>
          </p:nvPr>
        </p:nvSpPr>
        <p:spPr/>
        <p:txBody>
          <a:bodyPr/>
          <a:lstStyle/>
          <a:p>
            <a:r>
              <a:rPr lang="sk-SK" dirty="0" smtClean="0"/>
              <a:t>Čo a prečo ľudia nakupujú a čo chcú nakupovať?</a:t>
            </a:r>
          </a:p>
          <a:p>
            <a:endParaRPr lang="sk-SK"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419350" y="1700808"/>
            <a:ext cx="4305300" cy="28289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319290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Prieskum trhu</a:t>
            </a:r>
            <a:endParaRPr lang="sk-SK" dirty="0"/>
          </a:p>
        </p:txBody>
      </p:sp>
      <p:sp>
        <p:nvSpPr>
          <p:cNvPr id="3" name="Zástupný symbol obsahu 2"/>
          <p:cNvSpPr>
            <a:spLocks noGrp="1"/>
          </p:cNvSpPr>
          <p:nvPr>
            <p:ph idx="1"/>
          </p:nvPr>
        </p:nvSpPr>
        <p:spPr/>
        <p:txBody>
          <a:bodyPr/>
          <a:lstStyle/>
          <a:p>
            <a:pPr>
              <a:buFont typeface="Wingdings" panose="05000000000000000000" pitchFamily="2" charset="2"/>
              <a:buChar char="q"/>
            </a:pPr>
            <a:r>
              <a:rPr lang="sk-SK" dirty="0" smtClean="0"/>
              <a:t>Kto sú naši zákazníci?</a:t>
            </a:r>
          </a:p>
          <a:p>
            <a:pPr>
              <a:buFont typeface="Wingdings" panose="05000000000000000000" pitchFamily="2" charset="2"/>
              <a:buChar char="q"/>
            </a:pPr>
            <a:r>
              <a:rPr lang="sk-SK" dirty="0" smtClean="0"/>
              <a:t>Čo potrebujú?</a:t>
            </a:r>
          </a:p>
          <a:p>
            <a:pPr>
              <a:buFont typeface="Wingdings" panose="05000000000000000000" pitchFamily="2" charset="2"/>
              <a:buChar char="q"/>
            </a:pPr>
            <a:r>
              <a:rPr lang="sk-SK" dirty="0" smtClean="0"/>
              <a:t>Aké služby alebo výrobky?</a:t>
            </a:r>
          </a:p>
          <a:p>
            <a:pPr>
              <a:buFont typeface="Wingdings" panose="05000000000000000000" pitchFamily="2" charset="2"/>
              <a:buChar char="Ø"/>
            </a:pPr>
            <a:endParaRPr lang="sk-SK" dirty="0"/>
          </a:p>
          <a:p>
            <a:pPr>
              <a:buFont typeface="Wingdings" panose="05000000000000000000" pitchFamily="2" charset="2"/>
              <a:buChar char="Ø"/>
            </a:pPr>
            <a:r>
              <a:rPr lang="sk-SK" dirty="0" smtClean="0"/>
              <a:t>Informačný zdroj slúžiaci pre lepšie pochopenie miestneho CR</a:t>
            </a:r>
          </a:p>
          <a:p>
            <a:pPr>
              <a:buFont typeface="Wingdings" panose="05000000000000000000" pitchFamily="2" charset="2"/>
              <a:buChar char="Ø"/>
            </a:pPr>
            <a:r>
              <a:rPr lang="sk-SK" dirty="0" smtClean="0"/>
              <a:t>Môže ovplyvniť budúce rozhodnutia v oblasti podnikania</a:t>
            </a:r>
            <a:endParaRPr lang="sk-SK" dirty="0"/>
          </a:p>
        </p:txBody>
      </p:sp>
    </p:spTree>
    <p:extLst>
      <p:ext uri="{BB962C8B-B14F-4D97-AF65-F5344CB8AC3E}">
        <p14:creationId xmlns:p14="http://schemas.microsoft.com/office/powerpoint/2010/main" xmlns="" val="4201180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Súvisiace odborné termíny</a:t>
            </a:r>
            <a:endParaRPr lang="sk-SK" dirty="0"/>
          </a:p>
        </p:txBody>
      </p:sp>
      <p:sp>
        <p:nvSpPr>
          <p:cNvPr id="3" name="Zástupný symbol obsahu 2"/>
          <p:cNvSpPr>
            <a:spLocks noGrp="1"/>
          </p:cNvSpPr>
          <p:nvPr>
            <p:ph idx="1"/>
          </p:nvPr>
        </p:nvSpPr>
        <p:spPr/>
        <p:txBody>
          <a:bodyPr>
            <a:normAutofit fontScale="62500" lnSpcReduction="20000"/>
          </a:bodyPr>
          <a:lstStyle/>
          <a:p>
            <a:r>
              <a:rPr lang="sk-SK" b="1" dirty="0" smtClean="0"/>
              <a:t>Market</a:t>
            </a:r>
            <a:r>
              <a:rPr lang="sk-SK" dirty="0" smtClean="0"/>
              <a:t>ing – podnikateľský prístup, podstatou ktorého je orientácia na trh (na zákazníka a uspokojovanie jeho potrieb)</a:t>
            </a:r>
          </a:p>
          <a:p>
            <a:endParaRPr lang="sk-SK" dirty="0" smtClean="0"/>
          </a:p>
          <a:p>
            <a:r>
              <a:rPr lang="sk-SK" b="1" dirty="0" smtClean="0"/>
              <a:t>Trh</a:t>
            </a:r>
            <a:r>
              <a:rPr lang="sk-SK" dirty="0" smtClean="0"/>
              <a:t> (v ponímaní marketingu )– súhrn všetkých skutočných a potenciálnych zákazníkov</a:t>
            </a:r>
          </a:p>
          <a:p>
            <a:pPr marL="0" indent="0">
              <a:buNone/>
            </a:pPr>
            <a:endParaRPr lang="sk-SK" dirty="0" smtClean="0"/>
          </a:p>
          <a:p>
            <a:r>
              <a:rPr lang="sk-SK" b="1" dirty="0"/>
              <a:t>Veľkosť </a:t>
            </a:r>
            <a:r>
              <a:rPr lang="sk-SK" b="1" dirty="0" smtClean="0"/>
              <a:t>trhu </a:t>
            </a:r>
            <a:r>
              <a:rPr lang="sk-SK" dirty="0" smtClean="0"/>
              <a:t>– závisí na počte kupujúcich, ktorí môžu reagovať na trhovú ponuku a spĺňajú určité podmienky:</a:t>
            </a:r>
          </a:p>
          <a:p>
            <a:pPr>
              <a:buFont typeface="Wingdings" panose="05000000000000000000" pitchFamily="2" charset="2"/>
              <a:buChar char="Ø"/>
            </a:pPr>
            <a:r>
              <a:rPr lang="sk-SK" dirty="0" smtClean="0"/>
              <a:t>Majú záujem o určitý tovar/službu</a:t>
            </a:r>
          </a:p>
          <a:p>
            <a:pPr>
              <a:buFont typeface="Wingdings" panose="05000000000000000000" pitchFamily="2" charset="2"/>
              <a:buChar char="Ø"/>
            </a:pPr>
            <a:r>
              <a:rPr lang="sk-SK" dirty="0" smtClean="0"/>
              <a:t>Majú peniaze</a:t>
            </a:r>
          </a:p>
          <a:p>
            <a:pPr>
              <a:buFont typeface="Wingdings" panose="05000000000000000000" pitchFamily="2" charset="2"/>
              <a:buChar char="Ø"/>
            </a:pPr>
            <a:r>
              <a:rPr lang="sk-SK" dirty="0" smtClean="0"/>
              <a:t>Majú možnosť si výrobok kúpiť</a:t>
            </a:r>
            <a:endParaRPr lang="sk-SK" dirty="0"/>
          </a:p>
          <a:p>
            <a:pPr marL="0" indent="0">
              <a:buNone/>
            </a:pPr>
            <a:endParaRPr lang="sk-SK" dirty="0" smtClean="0"/>
          </a:p>
          <a:p>
            <a:r>
              <a:rPr lang="sk-SK" b="1" dirty="0" smtClean="0"/>
              <a:t>Podiel na trhu </a:t>
            </a:r>
            <a:r>
              <a:rPr lang="sk-SK" dirty="0" smtClean="0"/>
              <a:t>= podiel podniku na trhovej kapacite</a:t>
            </a:r>
          </a:p>
          <a:p>
            <a:r>
              <a:rPr lang="sk-SK" dirty="0" smtClean="0"/>
              <a:t>Trhový podiel podniku ukazuje, aké silné je jeho postavenie na trhu určitého výrobku v porovnaní s konkurenčnými výrobkami</a:t>
            </a:r>
          </a:p>
        </p:txBody>
      </p:sp>
    </p:spTree>
    <p:extLst>
      <p:ext uri="{BB962C8B-B14F-4D97-AF65-F5344CB8AC3E}">
        <p14:creationId xmlns:p14="http://schemas.microsoft.com/office/powerpoint/2010/main" xmlns="" val="6996782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Ako začať merať veľkosť trhu?</a:t>
            </a:r>
            <a:endParaRPr lang="sk-SK" dirty="0"/>
          </a:p>
        </p:txBody>
      </p:sp>
      <p:sp>
        <p:nvSpPr>
          <p:cNvPr id="3" name="Zástupný symbol obsahu 2"/>
          <p:cNvSpPr>
            <a:spLocks noGrp="1"/>
          </p:cNvSpPr>
          <p:nvPr>
            <p:ph idx="1"/>
          </p:nvPr>
        </p:nvSpPr>
        <p:spPr/>
        <p:txBody>
          <a:bodyPr>
            <a:normAutofit fontScale="92500" lnSpcReduction="10000"/>
          </a:bodyPr>
          <a:lstStyle/>
          <a:p>
            <a:r>
              <a:rPr lang="sk-SK" dirty="0" smtClean="0"/>
              <a:t>Uvažujeme o otvorení predajne s jazdeckými potrebami v LM (počet obyvateľov cca 32 000 obyvateľov)</a:t>
            </a:r>
          </a:p>
          <a:p>
            <a:r>
              <a:rPr lang="sk-SK" dirty="0" smtClean="0"/>
              <a:t>Je každý z 32 000 obyvateľov potenciálnym zákazníkom?</a:t>
            </a:r>
          </a:p>
          <a:p>
            <a:pPr marL="0" indent="0">
              <a:buNone/>
            </a:pPr>
            <a:r>
              <a:rPr lang="sk-SK" dirty="0" smtClean="0"/>
              <a:t>	NIE! (bábätká, starí ľudia, ľudia, ktorí sa nezaujímajú o kone ....)</a:t>
            </a:r>
          </a:p>
          <a:p>
            <a:r>
              <a:rPr lang="sk-SK" b="1" dirty="0" smtClean="0"/>
              <a:t>Veľkosť trhu </a:t>
            </a:r>
            <a:r>
              <a:rPr lang="sk-SK" dirty="0" smtClean="0"/>
              <a:t>= približná suma peňazí spotrebovaná </a:t>
            </a:r>
            <a:r>
              <a:rPr lang="sk-SK" b="1" dirty="0" smtClean="0"/>
              <a:t>všetkými obyvateľmi </a:t>
            </a:r>
            <a:r>
              <a:rPr lang="sk-SK" dirty="0" smtClean="0"/>
              <a:t>mesta za jeden rok na nákup jazdeckých potrieb</a:t>
            </a:r>
            <a:endParaRPr lang="sk-SK" dirty="0"/>
          </a:p>
        </p:txBody>
      </p:sp>
    </p:spTree>
    <p:extLst>
      <p:ext uri="{BB962C8B-B14F-4D97-AF65-F5344CB8AC3E}">
        <p14:creationId xmlns:p14="http://schemas.microsoft.com/office/powerpoint/2010/main" xmlns="" val="2329244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Podiel na trhu</a:t>
            </a:r>
            <a:endParaRPr lang="sk-SK" dirty="0"/>
          </a:p>
        </p:txBody>
      </p:sp>
      <p:sp>
        <p:nvSpPr>
          <p:cNvPr id="3" name="Zástupný symbol obsahu 2"/>
          <p:cNvSpPr>
            <a:spLocks noGrp="1"/>
          </p:cNvSpPr>
          <p:nvPr>
            <p:ph idx="1"/>
          </p:nvPr>
        </p:nvSpPr>
        <p:spPr>
          <a:xfrm>
            <a:off x="502920" y="530352"/>
            <a:ext cx="8183880" cy="4482824"/>
          </a:xfrm>
        </p:spPr>
        <p:txBody>
          <a:bodyPr>
            <a:normAutofit fontScale="92500" lnSpcReduction="10000"/>
          </a:bodyPr>
          <a:lstStyle/>
          <a:p>
            <a:r>
              <a:rPr lang="sk-SK" dirty="0" smtClean="0"/>
              <a:t>Poukazuje na to, či môžeme alebo nemôžeme získať ľudí, ktorí použijú svoje peniaze na kúpu jazdeckých potrieb</a:t>
            </a:r>
          </a:p>
          <a:p>
            <a:r>
              <a:rPr lang="sk-SK" dirty="0" smtClean="0"/>
              <a:t>Či si jazdecké potreby nezakúpia v susednom meste alebo cez internet ...</a:t>
            </a:r>
          </a:p>
          <a:p>
            <a:pPr marL="0" indent="0">
              <a:buNone/>
            </a:pPr>
            <a:r>
              <a:rPr lang="sk-SK" dirty="0"/>
              <a:t> </a:t>
            </a:r>
            <a:r>
              <a:rPr lang="sk-SK" dirty="0" smtClean="0"/>
              <a:t>.... Teda sa nám ujde iba </a:t>
            </a:r>
            <a:r>
              <a:rPr lang="sk-SK" b="1" dirty="0" smtClean="0"/>
              <a:t>PODIEL</a:t>
            </a:r>
            <a:r>
              <a:rPr lang="sk-SK" dirty="0" smtClean="0"/>
              <a:t> – časť peňazí použitých na nákup jazdeckých potrieb</a:t>
            </a:r>
          </a:p>
          <a:p>
            <a:r>
              <a:rPr lang="sk-SK" dirty="0" smtClean="0"/>
              <a:t>Podľa toho, koľko je v meste iných možností, kde sa dá kúpiť podobný tovar, dokážeme odhadnúť, koľko zákazníkov by minuli peniaze práve u nás</a:t>
            </a:r>
          </a:p>
          <a:p>
            <a:pPr marL="0" indent="0">
              <a:buNone/>
            </a:pPr>
            <a:endParaRPr lang="sk-SK" dirty="0"/>
          </a:p>
        </p:txBody>
      </p:sp>
    </p:spTree>
    <p:extLst>
      <p:ext uri="{BB962C8B-B14F-4D97-AF65-F5344CB8AC3E}">
        <p14:creationId xmlns:p14="http://schemas.microsoft.com/office/powerpoint/2010/main" xmlns="" val="3057183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Marketingový prieskum</a:t>
            </a:r>
            <a:endParaRPr lang="sk-SK" dirty="0"/>
          </a:p>
        </p:txBody>
      </p:sp>
      <p:sp>
        <p:nvSpPr>
          <p:cNvPr id="3" name="Zástupný symbol obsahu 2"/>
          <p:cNvSpPr>
            <a:spLocks noGrp="1"/>
          </p:cNvSpPr>
          <p:nvPr>
            <p:ph idx="1"/>
          </p:nvPr>
        </p:nvSpPr>
        <p:spPr/>
        <p:txBody>
          <a:bodyPr/>
          <a:lstStyle/>
          <a:p>
            <a:r>
              <a:rPr lang="sk-SK" dirty="0" smtClean="0"/>
              <a:t>Robíme, aby bol náš odhad čo najpresnejší</a:t>
            </a:r>
          </a:p>
          <a:p>
            <a:r>
              <a:rPr lang="sk-SK" dirty="0" smtClean="0"/>
              <a:t>Aby sme získali viac informácií o obyvateľstve v našom meste a ich zvykoch</a:t>
            </a:r>
            <a:endParaRPr lang="sk-SK" dirty="0"/>
          </a:p>
        </p:txBody>
      </p:sp>
    </p:spTree>
    <p:extLst>
      <p:ext uri="{BB962C8B-B14F-4D97-AF65-F5344CB8AC3E}">
        <p14:creationId xmlns:p14="http://schemas.microsoft.com/office/powerpoint/2010/main" xmlns="" val="5282082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kt">
  <a:themeElements>
    <a:clrScheme name="Aspek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k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256</TotalTime>
  <Words>463</Words>
  <Application>Microsoft Office PowerPoint</Application>
  <PresentationFormat>Prezentácia na obrazovke (4:3)</PresentationFormat>
  <Paragraphs>72</Paragraphs>
  <Slides>13</Slides>
  <Notes>0</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Aspekt</vt:lpstr>
      <vt:lpstr>Význam používania informácií pre podnikateľské rozhodnutia </vt:lpstr>
      <vt:lpstr>Opakovanie</vt:lpstr>
      <vt:lpstr>Cieľ tejto kapitoly</vt:lpstr>
      <vt:lpstr>Základná otázka, na ktorú si musí  odpovedať každý podnikateľ</vt:lpstr>
      <vt:lpstr>Prieskum trhu</vt:lpstr>
      <vt:lpstr>Súvisiace odborné termíny</vt:lpstr>
      <vt:lpstr>Ako začať merať veľkosť trhu?</vt:lpstr>
      <vt:lpstr>Podiel na trhu</vt:lpstr>
      <vt:lpstr>Marketingový prieskum</vt:lpstr>
      <vt:lpstr>Na čo iné sa možno pýtať, aby sme odhadli veľkosť trhu?</vt:lpstr>
      <vt:lpstr>Cena</vt:lpstr>
      <vt:lpstr>Čo potrebujeme vedieť o cene?</vt:lpstr>
      <vt:lpstr>Čo ešte ovplyvňuje cenu?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Význam používania informácií pre podnikateľské rozhnodnutia</dc:title>
  <dc:creator>Ucitel</dc:creator>
  <cp:lastModifiedBy>Kabinet ATJ</cp:lastModifiedBy>
  <cp:revision>21</cp:revision>
  <dcterms:created xsi:type="dcterms:W3CDTF">2018-11-20T19:27:19Z</dcterms:created>
  <dcterms:modified xsi:type="dcterms:W3CDTF">2019-11-25T07:46:27Z</dcterms:modified>
</cp:coreProperties>
</file>