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0E68B13-EBAF-4E87-BE9A-9DBA7096B950}" type="datetimeFigureOut">
              <a:rPr lang="sk-SK" smtClean="0"/>
              <a:t>21. 11. 2019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1E700-7199-4828-9082-E8890D0FD29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Spoločensky zodpovedné podnikanie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Marianna Halušková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17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Environmentálna oblasť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/>
              <a:t>monitorovanie a znižovanie negatívnych vplyvov podnikania firmy na životné prostredie </a:t>
            </a:r>
            <a:endParaRPr lang="sk-SK" dirty="0" smtClean="0"/>
          </a:p>
          <a:p>
            <a:r>
              <a:rPr lang="sk-SK" dirty="0" smtClean="0"/>
              <a:t>napr</a:t>
            </a:r>
            <a:r>
              <a:rPr lang="sk-SK" dirty="0"/>
              <a:t>. výroba ekologických </a:t>
            </a:r>
            <a:r>
              <a:rPr lang="sk-SK" dirty="0" smtClean="0"/>
              <a:t>produktov</a:t>
            </a:r>
          </a:p>
          <a:p>
            <a:r>
              <a:rPr lang="sk-SK" dirty="0" smtClean="0"/>
              <a:t>recyklácia odpadov</a:t>
            </a:r>
          </a:p>
          <a:p>
            <a:r>
              <a:rPr lang="sk-SK" dirty="0" smtClean="0"/>
              <a:t>ochrana </a:t>
            </a:r>
            <a:r>
              <a:rPr lang="sk-SK" dirty="0"/>
              <a:t>prírodných </a:t>
            </a:r>
            <a:r>
              <a:rPr lang="sk-SK" dirty="0" smtClean="0"/>
              <a:t>zdrojov</a:t>
            </a:r>
          </a:p>
          <a:p>
            <a:r>
              <a:rPr lang="sk-SK" dirty="0" smtClean="0"/>
              <a:t>využívanie </a:t>
            </a:r>
            <a:r>
              <a:rPr lang="sk-SK" dirty="0"/>
              <a:t>alternatívnych zdrojov </a:t>
            </a:r>
            <a:r>
              <a:rPr lang="sk-SK" dirty="0" smtClean="0"/>
              <a:t>energie</a:t>
            </a:r>
          </a:p>
          <a:p>
            <a:r>
              <a:rPr lang="sk-SK" dirty="0" smtClean="0"/>
              <a:t>Ekologické poľnohospodárstvo </a:t>
            </a:r>
            <a:r>
              <a:rPr lang="sk-SK" dirty="0"/>
              <a:t>a </a:t>
            </a:r>
            <a:r>
              <a:rPr lang="sk-SK" dirty="0" smtClean="0"/>
              <a:t>iné.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16" y="2996952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5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" y="165176"/>
            <a:ext cx="7900392" cy="672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Sociálna oblasť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/>
              <a:t>sledovanie a minimalizovanie negatívnych následkov na celý sociálny systém a život spoločnosti </a:t>
            </a:r>
            <a:endParaRPr lang="sk-SK" dirty="0" smtClean="0"/>
          </a:p>
          <a:p>
            <a:r>
              <a:rPr lang="sk-SK" dirty="0" smtClean="0"/>
              <a:t>napr</a:t>
            </a:r>
            <a:r>
              <a:rPr lang="sk-SK" dirty="0"/>
              <a:t>. bezpečnosť a ochrana zdravia pri </a:t>
            </a:r>
            <a:r>
              <a:rPr lang="sk-SK" dirty="0" smtClean="0"/>
              <a:t>práci</a:t>
            </a:r>
          </a:p>
          <a:p>
            <a:r>
              <a:rPr lang="sk-SK" dirty="0" smtClean="0"/>
              <a:t>rovnosť príležitostí</a:t>
            </a:r>
          </a:p>
          <a:p>
            <a:r>
              <a:rPr lang="sk-SK" dirty="0" smtClean="0"/>
              <a:t>zvyšovanie </a:t>
            </a:r>
            <a:r>
              <a:rPr lang="sk-SK" dirty="0"/>
              <a:t>kvality </a:t>
            </a:r>
            <a:r>
              <a:rPr lang="sk-SK" dirty="0" smtClean="0"/>
              <a:t>života</a:t>
            </a:r>
          </a:p>
          <a:p>
            <a:r>
              <a:rPr lang="sk-SK" dirty="0" smtClean="0"/>
              <a:t>boj </a:t>
            </a:r>
            <a:r>
              <a:rPr lang="sk-SK" dirty="0"/>
              <a:t>proti </a:t>
            </a:r>
            <a:r>
              <a:rPr lang="sk-SK" dirty="0" smtClean="0"/>
              <a:t>korupcii</a:t>
            </a:r>
          </a:p>
          <a:p>
            <a:r>
              <a:rPr lang="sk-SK" dirty="0" smtClean="0"/>
              <a:t>pomoc </a:t>
            </a:r>
            <a:r>
              <a:rPr lang="sk-SK" dirty="0"/>
              <a:t>sociálne znevýhodneným skupinám a </a:t>
            </a:r>
            <a:r>
              <a:rPr lang="sk-SK" dirty="0" smtClean="0"/>
              <a:t>iné.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58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Sociálne poľnohospodárstvo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Slovensku zatiaľ málo známe</a:t>
            </a:r>
          </a:p>
          <a:p>
            <a:r>
              <a:rPr lang="sk-SK" i="1" dirty="0"/>
              <a:t>je definované ako </a:t>
            </a:r>
            <a:r>
              <a:rPr lang="sk-SK" b="1" i="1" dirty="0"/>
              <a:t>súhrn činností využívajúcich poľnohospodárske zdroje, rastlinné i živočíšne, </a:t>
            </a:r>
            <a:r>
              <a:rPr lang="sk-SK" i="1" dirty="0"/>
              <a:t>za účelom tvorby adekvátneho prostredia pre rôzne zdravotne alebo sociálne znevýhodnené osoby a širokú verejnosť s cieľom poskytovať im možnosť pracovného uplatnenia, napomáhať ich integrácii do spoločnosti, alebo prostredníctvom vzdelávania a </a:t>
            </a:r>
            <a:r>
              <a:rPr lang="sk-SK" i="1" dirty="0" err="1"/>
              <a:t>voľnočasových</a:t>
            </a:r>
            <a:r>
              <a:rPr lang="sk-SK" i="1" dirty="0"/>
              <a:t> aktivít </a:t>
            </a:r>
            <a:r>
              <a:rPr lang="sk-SK" b="1" i="1" dirty="0"/>
              <a:t>prispievať k ich vzťahu k vidieku a prírode.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47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Sociálne poľnohospodárstvo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ide o vytváranie nových možností ľuďom žijúcim na vidieku, kde je rôznych služieb menej než v mestách.</a:t>
            </a:r>
          </a:p>
          <a:p>
            <a:r>
              <a:rPr lang="sk-SK" dirty="0"/>
              <a:t>umožňuje prirodzenou cestou získať sociálnu, zdravotnú a duševnú pohodu zúčastneným osobám pri využití prírodných prvkov a vykonávaní poľnohospodárskej činnosti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13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Firemná filantropia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Moderná </a:t>
            </a:r>
            <a:r>
              <a:rPr lang="sk-SK" dirty="0"/>
              <a:t>forma darcovstva, ktorá sa snaží riešiť problémy spoločnosti napríklad podporou vzdelávania, inovácií a pod. </a:t>
            </a:r>
            <a:endParaRPr lang="sk-SK" dirty="0" smtClean="0"/>
          </a:p>
          <a:p>
            <a:r>
              <a:rPr lang="sk-SK" dirty="0" smtClean="0"/>
              <a:t>Jedná </a:t>
            </a:r>
            <a:r>
              <a:rPr lang="sk-SK" dirty="0"/>
              <a:t>sa o dobrovoľnú angažovanosť firmy na verejne prospešných projektoch s cieľom podporovať rozvoj spoločnosti nad rámec komerčnej činnosti firmy, realizované spoločne s neziskovými organizáciami.</a:t>
            </a:r>
          </a:p>
        </p:txBody>
      </p:sp>
    </p:spTree>
    <p:extLst>
      <p:ext uri="{BB962C8B-B14F-4D97-AF65-F5344CB8AC3E}">
        <p14:creationId xmlns:p14="http://schemas.microsoft.com/office/powerpoint/2010/main" val="14508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Slovenské organizácie zaoberajúce sa SZP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620688"/>
            <a:ext cx="7554416" cy="4104456"/>
          </a:xfrm>
        </p:spPr>
        <p:txBody>
          <a:bodyPr>
            <a:normAutofit lnSpcReduction="10000"/>
          </a:bodyPr>
          <a:lstStyle/>
          <a:p>
            <a:r>
              <a:rPr lang="sk-SK" dirty="0" err="1"/>
              <a:t>Business</a:t>
            </a:r>
            <a:r>
              <a:rPr lang="sk-SK" dirty="0"/>
              <a:t> </a:t>
            </a:r>
            <a:r>
              <a:rPr lang="sk-SK" dirty="0" err="1"/>
              <a:t>Leaders</a:t>
            </a:r>
            <a:r>
              <a:rPr lang="sk-SK" dirty="0"/>
              <a:t> </a:t>
            </a:r>
            <a:r>
              <a:rPr lang="sk-SK" dirty="0" err="1"/>
              <a:t>Forum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Centrum </a:t>
            </a:r>
            <a:r>
              <a:rPr lang="sk-SK" dirty="0"/>
              <a:t>pre filantropiu, </a:t>
            </a:r>
            <a:endParaRPr lang="sk-SK" dirty="0" smtClean="0"/>
          </a:p>
          <a:p>
            <a:r>
              <a:rPr lang="sk-SK" dirty="0" smtClean="0"/>
              <a:t>Inštitút </a:t>
            </a:r>
            <a:r>
              <a:rPr lang="sk-SK" dirty="0"/>
              <a:t>pre ekonomické a sociálne reformy (INEKO), </a:t>
            </a:r>
            <a:endParaRPr lang="sk-SK" dirty="0" smtClean="0"/>
          </a:p>
          <a:p>
            <a:r>
              <a:rPr lang="sk-SK" dirty="0" smtClean="0"/>
              <a:t>Nadácia </a:t>
            </a:r>
            <a:r>
              <a:rPr lang="sk-SK" dirty="0" err="1"/>
              <a:t>Integra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Nadácia </a:t>
            </a:r>
            <a:r>
              <a:rPr lang="sk-SK" dirty="0" err="1"/>
              <a:t>Pontis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err="1" smtClean="0"/>
              <a:t>o.z</a:t>
            </a:r>
            <a:r>
              <a:rPr lang="sk-SK" dirty="0"/>
              <a:t>. </a:t>
            </a:r>
            <a:r>
              <a:rPr lang="sk-SK" dirty="0" err="1"/>
              <a:t>Panet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Slovenské </a:t>
            </a:r>
            <a:r>
              <a:rPr lang="sk-SK" dirty="0"/>
              <a:t>centrum čistejšej produkcie, </a:t>
            </a:r>
            <a:endParaRPr lang="sk-SK" dirty="0" smtClean="0"/>
          </a:p>
          <a:p>
            <a:r>
              <a:rPr lang="sk-SK" dirty="0" smtClean="0"/>
              <a:t>Slovenská </a:t>
            </a:r>
            <a:r>
              <a:rPr lang="sk-SK" dirty="0"/>
              <a:t>spoločnosť pre kvalitu</a:t>
            </a:r>
            <a:r>
              <a:rPr lang="sk-SK" dirty="0" smtClean="0"/>
              <a:t>,</a:t>
            </a:r>
          </a:p>
          <a:p>
            <a:r>
              <a:rPr lang="sk-SK" dirty="0" smtClean="0"/>
              <a:t>Slovenská </a:t>
            </a:r>
            <a:r>
              <a:rPr lang="sk-SK" dirty="0"/>
              <a:t>spoločnosť pre zahraničnú politiku, </a:t>
            </a:r>
            <a:endParaRPr lang="sk-SK" dirty="0" smtClean="0"/>
          </a:p>
          <a:p>
            <a:r>
              <a:rPr lang="sk-SK" dirty="0" smtClean="0"/>
              <a:t>Stredoeurópska </a:t>
            </a:r>
            <a:r>
              <a:rPr lang="sk-SK" dirty="0"/>
              <a:t>asociácia správy a riadenia spoločnosti</a:t>
            </a:r>
          </a:p>
        </p:txBody>
      </p:sp>
    </p:spTree>
    <p:extLst>
      <p:ext uri="{BB962C8B-B14F-4D97-AF65-F5344CB8AC3E}">
        <p14:creationId xmlns:p14="http://schemas.microsoft.com/office/powerpoint/2010/main" val="9680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Firmy podporujúce SZP na Slovensku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obchodné reťazce Tesco alebo Metro (ktoré dokonca vyhlasuje pravidelne súťaž v tejto kategórii), </a:t>
            </a:r>
            <a:endParaRPr lang="sk-SK" dirty="0" smtClean="0"/>
          </a:p>
          <a:p>
            <a:r>
              <a:rPr lang="sk-SK" dirty="0" smtClean="0"/>
              <a:t>spoločnosť </a:t>
            </a:r>
            <a:r>
              <a:rPr lang="sk-SK" dirty="0" err="1"/>
              <a:t>Embraco</a:t>
            </a:r>
            <a:r>
              <a:rPr lang="sk-SK" dirty="0"/>
              <a:t> Slovakia, </a:t>
            </a:r>
            <a:endParaRPr lang="sk-SK" dirty="0" smtClean="0"/>
          </a:p>
          <a:p>
            <a:r>
              <a:rPr lang="sk-SK" dirty="0" smtClean="0"/>
              <a:t>spoločnosť </a:t>
            </a:r>
            <a:r>
              <a:rPr lang="sk-SK" dirty="0" err="1"/>
              <a:t>Profesia.sk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spoločnosť </a:t>
            </a:r>
            <a:r>
              <a:rPr lang="sk-SK" dirty="0"/>
              <a:t>Pivovary </a:t>
            </a:r>
            <a:r>
              <a:rPr lang="sk-SK" dirty="0" err="1"/>
              <a:t>Topvar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dcérske </a:t>
            </a:r>
            <a:r>
              <a:rPr lang="sk-SK" dirty="0"/>
              <a:t>firmy viacerých nadnárodných spoločností, ktoré u nás pôsobia, napríklad </a:t>
            </a:r>
            <a:r>
              <a:rPr lang="sk-SK" dirty="0" err="1"/>
              <a:t>Ikea</a:t>
            </a:r>
            <a:r>
              <a:rPr lang="sk-SK" dirty="0"/>
              <a:t> </a:t>
            </a:r>
            <a:r>
              <a:rPr lang="sk-SK" dirty="0" err="1" smtClean="0"/>
              <a:t>Group</a:t>
            </a:r>
            <a:endParaRPr lang="sk-SK" dirty="0" smtClean="0"/>
          </a:p>
          <a:p>
            <a:r>
              <a:rPr lang="sk-SK" dirty="0" smtClean="0"/>
              <a:t>rôzne menšie </a:t>
            </a:r>
            <a:r>
              <a:rPr lang="sk-SK" dirty="0"/>
              <a:t>a regionálne firmy a podnikatelia.</a:t>
            </a:r>
          </a:p>
        </p:txBody>
      </p:sp>
    </p:spTree>
    <p:extLst>
      <p:ext uri="{BB962C8B-B14F-4D97-AF65-F5344CB8AC3E}">
        <p14:creationId xmlns:p14="http://schemas.microsoft.com/office/powerpoint/2010/main" val="997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 dirty="0" smtClean="0"/>
              <a:t>Aktivity do ktorých sa zapájajú slovenské firmy v rámci SZP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620688"/>
            <a:ext cx="7554416" cy="4255368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V oblasti </a:t>
            </a:r>
            <a:r>
              <a:rPr lang="sk-SK" b="1" dirty="0"/>
              <a:t>recyklácie a nakladania s odpadmi</a:t>
            </a:r>
            <a:r>
              <a:rPr lang="sk-SK" dirty="0"/>
              <a:t>, najmä v prípade separovaného zberu v rámci firmy</a:t>
            </a:r>
          </a:p>
          <a:p>
            <a:r>
              <a:rPr lang="sk-SK" dirty="0"/>
              <a:t>V oblasti pomoci sociálne znevýhodneným skupinám vo svojom regióne</a:t>
            </a:r>
          </a:p>
          <a:p>
            <a:r>
              <a:rPr lang="sk-SK" dirty="0"/>
              <a:t>V oblasti pomoci celkovo </a:t>
            </a:r>
            <a:r>
              <a:rPr lang="sk-SK" b="1" dirty="0"/>
              <a:t>celému regiónu</a:t>
            </a:r>
            <a:r>
              <a:rPr lang="sk-SK" dirty="0"/>
              <a:t>, napríklad v rámci finančnej podpory rôznych verejno-prospešných projektov</a:t>
            </a:r>
          </a:p>
          <a:p>
            <a:r>
              <a:rPr lang="sk-SK" dirty="0"/>
              <a:t>V oblasti </a:t>
            </a:r>
            <a:r>
              <a:rPr lang="sk-SK" b="1" dirty="0"/>
              <a:t>sociálnych práv svojich zamestnancov</a:t>
            </a:r>
            <a:r>
              <a:rPr lang="sk-SK" dirty="0"/>
              <a:t> a klientov</a:t>
            </a:r>
          </a:p>
          <a:p>
            <a:r>
              <a:rPr lang="sk-SK" dirty="0"/>
              <a:t>V oblasti podpory medzinárodných výziev a projektov, napríklad v rámci podpory určitých druhov </a:t>
            </a:r>
            <a:r>
              <a:rPr lang="sk-SK" b="1" dirty="0"/>
              <a:t>ekologických výrobkov</a:t>
            </a:r>
            <a:r>
              <a:rPr lang="sk-SK" dirty="0"/>
              <a:t> a podobne</a:t>
            </a:r>
          </a:p>
          <a:p>
            <a:r>
              <a:rPr lang="sk-SK" dirty="0"/>
              <a:t>V oblasti pomoci zvieratám a prírode, prípadne v oblasti finančnej podpory projektov zameraných na ochranu biotopov, fauny a flóry na území Slovenskej republiky</a:t>
            </a:r>
          </a:p>
          <a:p>
            <a:r>
              <a:rPr lang="sk-SK" dirty="0"/>
              <a:t>V oblasti podpory projektov so zameraním na rekonštrukciu historických pamiatok a významných miest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69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81128"/>
            <a:ext cx="7920880" cy="160020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Prečo byť spoločensky zodpovednou firmou?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5112568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Zvýšenie príťažlivosti pre investorov, pretože vďaka zodpovednému podnikaniu je rozvoj dlhodobý, trvalý a udržateľný</a:t>
            </a:r>
          </a:p>
          <a:p>
            <a:r>
              <a:rPr lang="sk-SK" dirty="0"/>
              <a:t>Lepšie manažovanie </a:t>
            </a:r>
            <a:r>
              <a:rPr lang="sk-SK" b="1" dirty="0"/>
              <a:t>ľudských zdrojov a rizík</a:t>
            </a:r>
            <a:endParaRPr lang="sk-SK" dirty="0"/>
          </a:p>
          <a:p>
            <a:r>
              <a:rPr lang="sk-SK" dirty="0"/>
              <a:t>Lepšie budovanie značky a najmä reputácie firmy nielen na trhu, ale aj v spoločnosti a komunite</a:t>
            </a:r>
          </a:p>
          <a:p>
            <a:r>
              <a:rPr lang="sk-SK" b="1" dirty="0"/>
              <a:t>Podpora inovácie</a:t>
            </a:r>
            <a:r>
              <a:rPr lang="sk-SK" dirty="0"/>
              <a:t> ako takej, čiže podporovanie inovatívneho myslenia, zlepšovania postupov a podobne</a:t>
            </a:r>
          </a:p>
          <a:p>
            <a:r>
              <a:rPr lang="sk-SK" dirty="0"/>
              <a:t>Zvyšovanie dlhodobého potenciálu firmy, napríklad z dôvodu všeobecnej priazne ale aj zvýšenia motivácie zamestnancov pracovať pre firmu</a:t>
            </a:r>
          </a:p>
          <a:p>
            <a:r>
              <a:rPr lang="sk-SK" dirty="0"/>
              <a:t>Znižovanie nákladov tlakom na efektívne využívanie zdrojov</a:t>
            </a:r>
          </a:p>
          <a:p>
            <a:r>
              <a:rPr lang="sk-SK" dirty="0"/>
              <a:t>Zvyšovanie ziskov od spotrebiteľov </a:t>
            </a:r>
            <a:r>
              <a:rPr lang="sk-SK" b="1" dirty="0"/>
              <a:t>z dôvodu lepšej reputácie</a:t>
            </a:r>
            <a:r>
              <a:rPr lang="sk-SK" dirty="0"/>
              <a:t>, pretože spotrebitelia radšej nakupujú tovar a služby od spoločensky zodpovedných firiem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16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Podnikanie podľa obchodného zákonníka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 </a:t>
            </a:r>
            <a:r>
              <a:rPr lang="sk-SK" b="1" dirty="0"/>
              <a:t>sústavná</a:t>
            </a:r>
            <a:r>
              <a:rPr lang="sk-SK" dirty="0"/>
              <a:t> produktívna </a:t>
            </a:r>
            <a:r>
              <a:rPr lang="sk-SK" b="1" dirty="0"/>
              <a:t>činnosť</a:t>
            </a:r>
            <a:r>
              <a:rPr lang="sk-SK" dirty="0"/>
              <a:t> vykonávaná </a:t>
            </a:r>
            <a:r>
              <a:rPr lang="sk-SK" b="1" dirty="0"/>
              <a:t>podnikateľom</a:t>
            </a:r>
            <a:r>
              <a:rPr lang="sk-SK" dirty="0"/>
              <a:t> vo vlastnom mene a na vlastnú zodpovednosť </a:t>
            </a:r>
            <a:r>
              <a:rPr lang="sk-SK" b="1" dirty="0"/>
              <a:t>za účelom dosiahnutia </a:t>
            </a:r>
            <a:r>
              <a:rPr lang="sk-SK" b="1" dirty="0" smtClean="0"/>
              <a:t>zisku</a:t>
            </a:r>
          </a:p>
          <a:p>
            <a:endParaRPr lang="sk-SK" b="1" dirty="0"/>
          </a:p>
          <a:p>
            <a:endParaRPr lang="sk-SK" b="1" dirty="0" smtClean="0"/>
          </a:p>
          <a:p>
            <a:endParaRPr lang="sk-SK" b="1" dirty="0"/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906344" cy="16002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Vymedzenie pojmu CSR/SZP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Corporate</a:t>
            </a:r>
            <a:r>
              <a:rPr lang="sk-SK" b="1" dirty="0"/>
              <a:t> </a:t>
            </a:r>
            <a:r>
              <a:rPr lang="sk-SK" b="1" dirty="0" err="1"/>
              <a:t>Social</a:t>
            </a:r>
            <a:r>
              <a:rPr lang="sk-SK" b="1" dirty="0"/>
              <a:t> </a:t>
            </a:r>
            <a:r>
              <a:rPr lang="sk-SK" b="1" dirty="0" err="1"/>
              <a:t>Responsibility</a:t>
            </a:r>
            <a:r>
              <a:rPr lang="sk-SK" b="1" dirty="0"/>
              <a:t> (CSR) </a:t>
            </a:r>
            <a:r>
              <a:rPr lang="sk-SK" dirty="0"/>
              <a:t>= </a:t>
            </a:r>
            <a:r>
              <a:rPr lang="sk-SK" b="1" dirty="0"/>
              <a:t>spoločensky zodpovedné </a:t>
            </a:r>
            <a:r>
              <a:rPr lang="sk-SK" b="1" dirty="0" smtClean="0"/>
              <a:t>podnikanie (SZP)</a:t>
            </a:r>
            <a:r>
              <a:rPr lang="sk-SK" dirty="0" smtClean="0"/>
              <a:t>, </a:t>
            </a:r>
            <a:r>
              <a:rPr lang="sk-SK" dirty="0"/>
              <a:t>alebo spoločenská zodpovednosť firmy</a:t>
            </a:r>
          </a:p>
          <a:p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v podstate </a:t>
            </a:r>
            <a:r>
              <a:rPr lang="sk-SK" b="1" dirty="0"/>
              <a:t>podnikateľský koncept</a:t>
            </a:r>
            <a:r>
              <a:rPr lang="sk-SK" dirty="0"/>
              <a:t>, ktorého cieľom </a:t>
            </a:r>
            <a:r>
              <a:rPr lang="sk-SK" u="sng" dirty="0"/>
              <a:t>nie je len maximalizácia zisku</a:t>
            </a:r>
            <a:r>
              <a:rPr lang="sk-SK" dirty="0"/>
              <a:t>, ale aj </a:t>
            </a:r>
            <a:r>
              <a:rPr lang="sk-SK" b="1" dirty="0"/>
              <a:t>činnosť zameraná na environmentálne, sociálne a </a:t>
            </a:r>
            <a:r>
              <a:rPr lang="sk-SK" b="1" dirty="0" err="1"/>
              <a:t>komunitné</a:t>
            </a:r>
            <a:r>
              <a:rPr lang="sk-SK" b="1" dirty="0"/>
              <a:t> aspekty a ciele. </a:t>
            </a:r>
            <a:endParaRPr lang="sk-SK" b="1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16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Definícia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383160"/>
          </a:xfrm>
        </p:spPr>
        <p:txBody>
          <a:bodyPr>
            <a:normAutofit/>
          </a:bodyPr>
          <a:lstStyle/>
          <a:p>
            <a:r>
              <a:rPr lang="sk-SK" b="1" i="1" dirty="0" smtClean="0"/>
              <a:t>Spoločensky zodpovedné podnikanie je </a:t>
            </a:r>
            <a:r>
              <a:rPr lang="sk-SK" b="1" i="1" dirty="0"/>
              <a:t>dobrovoľné integrovanie sociálnych a ekologických záujmov do každodenných firemných činností a interakcií s firemnými (zainteresovanými) subjektmi“ </a:t>
            </a:r>
            <a:r>
              <a:rPr lang="sk-SK" dirty="0"/>
              <a:t>(Európska únia, Zelená kniha, 2001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914400" y="2929849"/>
            <a:ext cx="2937520" cy="24482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b="1" u="sng" dirty="0" smtClean="0"/>
              <a:t>Firemné subjekty:</a:t>
            </a:r>
          </a:p>
          <a:p>
            <a:r>
              <a:rPr lang="sk-SK" dirty="0" smtClean="0"/>
              <a:t>Zákazníci</a:t>
            </a:r>
          </a:p>
          <a:p>
            <a:r>
              <a:rPr lang="sk-SK" dirty="0" smtClean="0"/>
              <a:t>Zamestnanci</a:t>
            </a:r>
          </a:p>
          <a:p>
            <a:r>
              <a:rPr lang="sk-SK" dirty="0" smtClean="0"/>
              <a:t>Obchodní partneri	</a:t>
            </a:r>
          </a:p>
          <a:p>
            <a:r>
              <a:rPr lang="sk-SK" dirty="0" smtClean="0"/>
              <a:t>Dodávatelia a subdodávatelia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211960" y="2855388"/>
            <a:ext cx="2952328" cy="25971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akcionári</a:t>
            </a:r>
          </a:p>
          <a:p>
            <a:r>
              <a:rPr lang="sk-SK" dirty="0" smtClean="0"/>
              <a:t>vlastníci</a:t>
            </a:r>
          </a:p>
          <a:p>
            <a:r>
              <a:rPr lang="sk-SK" dirty="0" smtClean="0"/>
              <a:t>lokálna a miestna komunita v okolí firmy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7333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princípy SZP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dobrovoľnosť</a:t>
            </a:r>
          </a:p>
          <a:p>
            <a:r>
              <a:rPr lang="sk-SK" dirty="0" smtClean="0"/>
              <a:t>iniciatíva </a:t>
            </a:r>
            <a:r>
              <a:rPr lang="sk-SK" dirty="0"/>
              <a:t>aktivít nad rámec vyžadovaný príslušnou </a:t>
            </a:r>
            <a:r>
              <a:rPr lang="sk-SK" dirty="0" smtClean="0"/>
              <a:t>legislatívou</a:t>
            </a:r>
          </a:p>
          <a:p>
            <a:r>
              <a:rPr lang="sk-SK" dirty="0" smtClean="0"/>
              <a:t>celkové </a:t>
            </a:r>
            <a:r>
              <a:rPr lang="sk-SK" dirty="0"/>
              <a:t>zlepšovanie kvality </a:t>
            </a:r>
            <a:r>
              <a:rPr lang="sk-SK" dirty="0" smtClean="0"/>
              <a:t>života</a:t>
            </a:r>
          </a:p>
          <a:p>
            <a:r>
              <a:rPr lang="sk-SK" dirty="0" smtClean="0"/>
              <a:t>trvalo </a:t>
            </a:r>
            <a:r>
              <a:rPr lang="sk-SK" dirty="0"/>
              <a:t>udržateľný </a:t>
            </a:r>
            <a:r>
              <a:rPr lang="sk-SK" dirty="0" smtClean="0"/>
              <a:t>rozvoj</a:t>
            </a:r>
          </a:p>
          <a:p>
            <a:r>
              <a:rPr lang="sk-SK" dirty="0" smtClean="0"/>
              <a:t>pravidelná </a:t>
            </a:r>
            <a:r>
              <a:rPr lang="sk-SK" dirty="0"/>
              <a:t>komunikácia so zainteresovanými </a:t>
            </a:r>
            <a:r>
              <a:rPr lang="sk-SK" dirty="0" smtClean="0"/>
              <a:t>subjektmi</a:t>
            </a:r>
          </a:p>
          <a:p>
            <a:r>
              <a:rPr lang="sk-SK" dirty="0" smtClean="0"/>
              <a:t>integrácia </a:t>
            </a:r>
            <a:r>
              <a:rPr lang="sk-SK" dirty="0"/>
              <a:t>sociálnych a ekonomických hodnôt a parametrov do bežnej firemnej </a:t>
            </a:r>
            <a:r>
              <a:rPr lang="sk-SK" dirty="0" smtClean="0"/>
              <a:t>praxe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SZP a </a:t>
            </a:r>
            <a:r>
              <a:rPr lang="sk-SK" dirty="0" err="1" smtClean="0"/>
              <a:t>Baťova</a:t>
            </a:r>
            <a:r>
              <a:rPr lang="sk-SK" dirty="0" smtClean="0"/>
              <a:t> rodina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4615408"/>
          </a:xfrm>
        </p:spPr>
        <p:txBody>
          <a:bodyPr>
            <a:normAutofit fontScale="92500" lnSpcReduction="10000"/>
          </a:bodyPr>
          <a:lstStyle/>
          <a:p>
            <a:r>
              <a:rPr lang="sk-SK" b="1" i="1" dirty="0"/>
              <a:t>„V podnikaní musí byť vždy poctivosť, etický rozmer a malo by slúžiť verejnosti“ </a:t>
            </a:r>
            <a:r>
              <a:rPr lang="sk-SK" dirty="0"/>
              <a:t>(Tomáš </a:t>
            </a:r>
            <a:r>
              <a:rPr lang="sk-SK" dirty="0" err="1"/>
              <a:t>Baťa</a:t>
            </a:r>
            <a:r>
              <a:rPr lang="sk-SK" dirty="0"/>
              <a:t> ml</a:t>
            </a:r>
            <a:r>
              <a:rPr lang="sk-SK" dirty="0" smtClean="0"/>
              <a:t>.)</a:t>
            </a:r>
          </a:p>
          <a:p>
            <a:r>
              <a:rPr lang="sk-SK" dirty="0" err="1" smtClean="0"/>
              <a:t>Baťovci</a:t>
            </a:r>
            <a:r>
              <a:rPr lang="sk-SK" dirty="0" smtClean="0"/>
              <a:t> dokázali zarábať peniaze, vytvárať pracovné miesta a príležitosti, rozvíjali biznis a popri tom pomáhali pri riešení problémov sveta</a:t>
            </a:r>
          </a:p>
          <a:p>
            <a:r>
              <a:rPr lang="sk-SK" b="1" i="1" dirty="0" smtClean="0"/>
              <a:t>Stavali domy pre robotníkov</a:t>
            </a:r>
            <a:r>
              <a:rPr lang="sk-SK" dirty="0" smtClean="0"/>
              <a:t>, nájomné byty a </a:t>
            </a:r>
            <a:r>
              <a:rPr lang="sk-SK" b="1" i="1" dirty="0" smtClean="0"/>
              <a:t>zriadili bezplatnú škôlku pre deti zamestnancov</a:t>
            </a:r>
            <a:r>
              <a:rPr lang="sk-SK" dirty="0" smtClean="0"/>
              <a:t>, aby mohli rodičia bez problémov chodiť do práce</a:t>
            </a:r>
          </a:p>
          <a:p>
            <a:r>
              <a:rPr lang="sk-SK" b="1" i="1" dirty="0" smtClean="0"/>
              <a:t>Učili</a:t>
            </a:r>
            <a:r>
              <a:rPr lang="sk-SK" dirty="0" smtClean="0"/>
              <a:t> zamestnancov </a:t>
            </a:r>
            <a:r>
              <a:rPr lang="sk-SK" b="1" i="1" dirty="0" smtClean="0"/>
              <a:t>šetriť si na dôchodok </a:t>
            </a:r>
            <a:r>
              <a:rPr lang="sk-SK" dirty="0" smtClean="0"/>
              <a:t>na osobných kontách vo firemnej banke</a:t>
            </a:r>
          </a:p>
          <a:p>
            <a:r>
              <a:rPr lang="sk-SK" dirty="0" smtClean="0"/>
              <a:t>Veľkú pozornosť venovali </a:t>
            </a:r>
            <a:r>
              <a:rPr lang="sk-SK" b="1" i="1" dirty="0" smtClean="0"/>
              <a:t>vzdelávaniu zamestnancov</a:t>
            </a:r>
            <a:r>
              <a:rPr lang="sk-SK" dirty="0" smtClean="0"/>
              <a:t>, ktorých motivovali k celoživotnému vzdelávaniu v zdokonaľovacích kurzoch alebo odbornej škole – </a:t>
            </a:r>
            <a:r>
              <a:rPr lang="sk-SK" b="1" i="1" dirty="0" err="1" smtClean="0"/>
              <a:t>Baťova</a:t>
            </a:r>
            <a:r>
              <a:rPr lang="sk-SK" b="1" i="1" dirty="0" smtClean="0"/>
              <a:t> škola práce pre mladých mužov a mladé ženy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5233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Dôvody pre zodpovedné podnikanie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4039344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Dôležitou súčasťou </a:t>
            </a:r>
            <a:r>
              <a:rPr lang="sk-SK" dirty="0" smtClean="0"/>
              <a:t>podnikania </a:t>
            </a:r>
            <a:r>
              <a:rPr lang="sk-SK" dirty="0"/>
              <a:t>by mala byť aj </a:t>
            </a:r>
            <a:r>
              <a:rPr lang="sk-SK" i="1" dirty="0"/>
              <a:t>spoločenská </a:t>
            </a:r>
            <a:r>
              <a:rPr lang="sk-SK" i="1" dirty="0" smtClean="0"/>
              <a:t>zodpovednosť</a:t>
            </a:r>
          </a:p>
          <a:p>
            <a:r>
              <a:rPr lang="sk-SK" dirty="0" smtClean="0"/>
              <a:t>Firma </a:t>
            </a:r>
            <a:r>
              <a:rPr lang="sk-SK" dirty="0"/>
              <a:t>je živý organizmus a procesy, ktoré v nej prebiehajú sa dotýkajú v prvom rade </a:t>
            </a:r>
            <a:r>
              <a:rPr lang="sk-SK" dirty="0" smtClean="0"/>
              <a:t>ľudí </a:t>
            </a:r>
            <a:endParaRPr lang="sk-SK" dirty="0"/>
          </a:p>
          <a:p>
            <a:r>
              <a:rPr lang="sk-SK" i="1" dirty="0" smtClean="0"/>
              <a:t>Firma má podnikať, aby tvorila zisk</a:t>
            </a:r>
          </a:p>
          <a:p>
            <a:r>
              <a:rPr lang="sk-SK" b="1" i="1" dirty="0" smtClean="0"/>
              <a:t>Zisk a zodpovedné podnikanie nie sú v rozpore</a:t>
            </a:r>
          </a:p>
          <a:p>
            <a:r>
              <a:rPr lang="sk-SK" dirty="0"/>
              <a:t>Prosperita a zisk umožňujú firme, pomáhať tam, kde je to potrebné a investovať časť zisku na projekty, ktoré skvalitnia život. </a:t>
            </a:r>
            <a:endParaRPr lang="sk-SK" dirty="0" smtClean="0"/>
          </a:p>
          <a:p>
            <a:r>
              <a:rPr lang="sk-SK" dirty="0" smtClean="0"/>
              <a:t>Výsledok </a:t>
            </a:r>
            <a:r>
              <a:rPr lang="sk-SK" dirty="0"/>
              <a:t>SZP prináša firme priamy aj nepriamy prospech a zaisťuje dlhodobú konkurenčnú výhodu oproti firmám, ktoré sa takto nechovajú.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05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5112568" cy="346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Oblasti, kde sa prejavuje SZP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Ekonomická oblasť</a:t>
            </a:r>
          </a:p>
          <a:p>
            <a:r>
              <a:rPr lang="sk-SK" dirty="0" smtClean="0"/>
              <a:t>Sociálna oblasť</a:t>
            </a:r>
          </a:p>
          <a:p>
            <a:r>
              <a:rPr lang="sk-SK" dirty="0" smtClean="0"/>
              <a:t>Environmentálna oblasť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8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Ekonomická oblasť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/>
              <a:t>sledovanie a vylepšovanie procesov, ktorými firma prispieva k ekonomickému </a:t>
            </a:r>
            <a:r>
              <a:rPr lang="sk-SK" dirty="0" smtClean="0"/>
              <a:t>rozvoju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snaha </a:t>
            </a:r>
            <a:r>
              <a:rPr lang="sk-SK" dirty="0"/>
              <a:t>minimalizovať prípadné negatívne dôsledky vyplývajúce z tejto činnosti </a:t>
            </a:r>
            <a:endParaRPr lang="sk-SK" dirty="0" smtClean="0"/>
          </a:p>
          <a:p>
            <a:r>
              <a:rPr lang="sk-SK" dirty="0" smtClean="0"/>
              <a:t>napr</a:t>
            </a:r>
            <a:r>
              <a:rPr lang="sk-SK" dirty="0"/>
              <a:t>. etický kódex </a:t>
            </a:r>
            <a:r>
              <a:rPr lang="sk-SK" dirty="0" smtClean="0"/>
              <a:t>podnikania</a:t>
            </a:r>
          </a:p>
          <a:p>
            <a:r>
              <a:rPr lang="sk-SK" dirty="0" smtClean="0"/>
              <a:t>vzťahy </a:t>
            </a:r>
            <a:r>
              <a:rPr lang="sk-SK" dirty="0"/>
              <a:t>s akcionármi, spotrebiteľmi, dodávateľmi a </a:t>
            </a:r>
            <a:r>
              <a:rPr lang="sk-SK" dirty="0" smtClean="0"/>
              <a:t>iné.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53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</TotalTime>
  <Words>342</Words>
  <Application>Microsoft Office PowerPoint</Application>
  <PresentationFormat>Prezentácia na obrazovke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NewsPrint</vt:lpstr>
      <vt:lpstr>Spoločensky zodpovedné podnikanie</vt:lpstr>
      <vt:lpstr>Podnikanie podľa obchodného zákonníka</vt:lpstr>
      <vt:lpstr>Vymedzenie pojmu CSR/SZP</vt:lpstr>
      <vt:lpstr>Definícia</vt:lpstr>
      <vt:lpstr>Základné princípy SZP</vt:lpstr>
      <vt:lpstr>SZP a Baťova rodina</vt:lpstr>
      <vt:lpstr>Dôvody pre zodpovedné podnikanie</vt:lpstr>
      <vt:lpstr>Oblasti, kde sa prejavuje SZP</vt:lpstr>
      <vt:lpstr>Ekonomická oblasť</vt:lpstr>
      <vt:lpstr>Environmentálna oblasť</vt:lpstr>
      <vt:lpstr>Prezentácia programu PowerPoint</vt:lpstr>
      <vt:lpstr>Sociálna oblasť</vt:lpstr>
      <vt:lpstr>Sociálne poľnohospodárstvo</vt:lpstr>
      <vt:lpstr>Sociálne poľnohospodárstvo</vt:lpstr>
      <vt:lpstr>Firemná filantropia</vt:lpstr>
      <vt:lpstr>Slovenské organizácie zaoberajúce sa SZP</vt:lpstr>
      <vt:lpstr>Firmy podporujúce SZP na Slovensku</vt:lpstr>
      <vt:lpstr>Aktivity do ktorých sa zapájajú slovenské firmy v rámci SZP</vt:lpstr>
      <vt:lpstr>Prečo byť spoločensky zodpovednou firmou?</vt:lpstr>
      <vt:lpstr>Ďakujem za pozornosť</vt:lpstr>
    </vt:vector>
  </TitlesOfParts>
  <Company>MPC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Spoločensky zodpovedné podnikanie</dc:title>
  <dc:creator>Marianna</dc:creator>
  <cp:lastModifiedBy>Marianna</cp:lastModifiedBy>
  <cp:revision>24</cp:revision>
  <dcterms:created xsi:type="dcterms:W3CDTF">2019-11-21T18:58:35Z</dcterms:created>
  <dcterms:modified xsi:type="dcterms:W3CDTF">2019-11-21T21:08:13Z</dcterms:modified>
</cp:coreProperties>
</file>