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6858000" cx="9144000"/>
  <p:notesSz cx="6858000" cy="9144000"/>
  <p:embeddedFontLst>
    <p:embeddedFont>
      <p:font typeface="Constantia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nstantia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Constantia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Constantia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Constantia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á snímka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b="1" sz="5600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>
            <a:lvl1pPr lvl="0" marR="4572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ok s popisom" showMasterSp="0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/>
          <p:nvPr/>
        </p:nvSpPr>
        <p:spPr>
          <a:xfrm flipH="1" rot="-10380000">
            <a:off x="3165753" y="1108077"/>
            <a:ext cx="5257800" cy="4114800"/>
          </a:xfrm>
          <a:prstGeom prst="snipRoundRect">
            <a:avLst>
              <a:gd fmla="val 0" name="adj1"/>
              <a:gd fmla="val 3646" name="adj2"/>
            </a:avLst>
          </a:prstGeom>
          <a:solidFill>
            <a:srgbClr val="FFFFFF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98500" kx="100000" rotWithShape="0" algn="tl" dir="7500000" dist="38500" sy="10008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5" name="Google Shape;85;p12"/>
          <p:cNvSpPr/>
          <p:nvPr/>
        </p:nvSpPr>
        <p:spPr>
          <a:xfrm flipH="1" rot="-10380000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  <a:effectLst>
            <a:outerShdw blurRad="19685" rotWithShape="0" algn="tl" dir="12900000" dist="6350">
              <a:srgbClr val="000000">
                <a:alpha val="4666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6" name="Google Shape;86;p12"/>
          <p:cNvSpPr txBox="1"/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b="1"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" type="body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45700" wrap="square" tIns="45700">
            <a:noAutofit/>
          </a:bodyPr>
          <a:lstStyle>
            <a:lvl1pPr indent="-228600" lvl="0" marL="4572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indent="-293369" lvl="1" marL="914400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indent="-273050" lvl="2" marL="137160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indent="-265747" lvl="3" marL="18288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indent="-265747" lvl="4" marL="22860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91" name="Google Shape;91;p12"/>
          <p:cNvSpPr/>
          <p:nvPr>
            <p:ph idx="2" type="pic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304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92" name="Google Shape;92;p12"/>
          <p:cNvSpPr/>
          <p:nvPr/>
        </p:nvSpPr>
        <p:spPr>
          <a:xfrm flipH="1" rot="10800000">
            <a:off x="-9525" y="5816600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3" name="Google Shape;93;p12"/>
          <p:cNvSpPr/>
          <p:nvPr/>
        </p:nvSpPr>
        <p:spPr>
          <a:xfrm flipH="1" rot="10800000">
            <a:off x="4381500" y="6219825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zvislý text" type="vertTx">
  <p:cSld name="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" type="body"/>
          </p:nvPr>
        </p:nvSpPr>
        <p:spPr>
          <a:xfrm rot="5400000">
            <a:off x="2377440" y="15240"/>
            <a:ext cx="438912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vislý nadpis a text" type="vertTitleAndTx">
  <p:cSld name="VERTICAL_TITLE_AND_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4"/>
          <p:cNvSpPr txBox="1"/>
          <p:nvPr>
            <p:ph idx="1" type="body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obsah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á snímka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b="1" sz="5600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>
            <a:lvl1pPr lvl="0" marR="4572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lavička sekcie" type="secHead">
  <p:cSld name="SECTION_HEADER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/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b="1" sz="5600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" type="body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2" type="body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anie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" type="body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2" type="body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3" type="body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4" type="body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en nadpis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a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popisom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b="0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75" spcFirstLastPara="1" rIns="1827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2" type="body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97510" lvl="0" marL="45720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indent="-368935" lvl="1" marL="914400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indent="-311150" lvl="3" marL="182880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tile algn="tl" flip="none" tx="0" sx="65000" ty="0" sy="65000"/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9525" y="-7144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4381500" y="-7144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grpSp>
        <p:nvGrpSpPr>
          <p:cNvPr id="13" name="Google Shape;13;p1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4" name="Google Shape;14;p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tile algn="tl" flip="none" tx="0" sx="65000" ty="0" sy="65000"/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-9525" y="-7144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4381500" y="-7144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5" name="Google Shape;25;p3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grpSp>
        <p:nvGrpSpPr>
          <p:cNvPr id="30" name="Google Shape;30;p3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31" name="Google Shape;31;p3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la-robinerie.com/" TargetMode="External"/><Relationship Id="rId4" Type="http://schemas.openxmlformats.org/officeDocument/2006/relationships/hyperlink" Target="https://www.la-robinerie.com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8.jpg"/><Relationship Id="rId5" Type="http://schemas.openxmlformats.org/officeDocument/2006/relationships/image" Target="../media/image7.jpg"/><Relationship Id="rId6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9.jpg"/><Relationship Id="rId6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ctrTitle"/>
          </p:nvPr>
        </p:nvSpPr>
        <p:spPr>
          <a:xfrm>
            <a:off x="533400" y="2276872"/>
            <a:ext cx="7851648" cy="9235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</a:pPr>
            <a:r>
              <a:rPr lang="sk-SK"/>
              <a:t>Projekt Francúzsko 2019 </a:t>
            </a:r>
            <a:endParaRPr/>
          </a:p>
        </p:txBody>
      </p:sp>
      <p:sp>
        <p:nvSpPr>
          <p:cNvPr id="111" name="Google Shape;111;p15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0" lvl="0" marL="0" marR="4572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sk-SK"/>
              <a:t>Ľubomír Šuňavec</a:t>
            </a:r>
            <a:endParaRPr/>
          </a:p>
          <a:p>
            <a:pPr indent="0" lvl="0" marL="0" marR="4572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sk-SK"/>
              <a:t>II.A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sk-SK"/>
              <a:t>Ďakujem za pozornosť</a:t>
            </a:r>
            <a:endParaRPr/>
          </a:p>
        </p:txBody>
      </p:sp>
      <p:pic>
        <p:nvPicPr>
          <p:cNvPr descr="20190918_093903.jpg" id="171" name="Google Shape;171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278" y="1935163"/>
            <a:ext cx="7803444" cy="4389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Calibri"/>
              <a:buNone/>
            </a:pPr>
            <a:r>
              <a:rPr lang="sk-SK" u="sng">
                <a:solidFill>
                  <a:schemeClr val="hlink"/>
                </a:solidFill>
                <a:hlinkClick r:id="rId3"/>
              </a:rPr>
              <a:t>Farma La Robinerie</a:t>
            </a:r>
            <a:endParaRPr u="sng">
              <a:solidFill>
                <a:schemeClr val="hlink"/>
              </a:solidFill>
              <a:hlinkClick r:id="rId4"/>
            </a:endParaRPr>
          </a:p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73"/>
              <a:buChar char="⚫"/>
            </a:pPr>
            <a:r>
              <a:rPr lang="sk-SK" sz="1235">
                <a:solidFill>
                  <a:srgbClr val="FF0000"/>
                </a:solidFill>
              </a:rPr>
              <a:t>1985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247"/>
              </a:spcBef>
              <a:spcAft>
                <a:spcPts val="0"/>
              </a:spcAft>
              <a:buSzPts val="1173"/>
              <a:buChar char="⚫"/>
            </a:pPr>
            <a:r>
              <a:rPr lang="sk-SK" sz="1235"/>
              <a:t>Predaj farmy v Nemecku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247"/>
              </a:spcBef>
              <a:spcAft>
                <a:spcPts val="0"/>
              </a:spcAft>
              <a:buSzPts val="1173"/>
              <a:buChar char="⚫"/>
            </a:pPr>
            <a:r>
              <a:rPr lang="sk-SK" sz="1235"/>
              <a:t>Nákup farmy so 180 hektárami obilnín vo Francúzsku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247"/>
              </a:spcBef>
              <a:spcAft>
                <a:spcPts val="0"/>
              </a:spcAft>
              <a:buSzPts val="1173"/>
              <a:buChar char="⚫"/>
            </a:pPr>
            <a:r>
              <a:rPr lang="sk-SK" sz="1235">
                <a:solidFill>
                  <a:srgbClr val="FF0000"/>
                </a:solidFill>
              </a:rPr>
              <a:t>1987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247"/>
              </a:spcBef>
              <a:spcAft>
                <a:spcPts val="0"/>
              </a:spcAft>
              <a:buSzPts val="1173"/>
              <a:buChar char="⚫"/>
            </a:pPr>
            <a:r>
              <a:rPr lang="sk-SK" sz="1235"/>
              <a:t>Vytvorenie dielne na výkrm ošípaných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247"/>
              </a:spcBef>
              <a:spcAft>
                <a:spcPts val="0"/>
              </a:spcAft>
              <a:buSzPts val="1173"/>
              <a:buChar char="⚫"/>
            </a:pPr>
            <a:r>
              <a:rPr lang="sk-SK" sz="1235">
                <a:solidFill>
                  <a:srgbClr val="FF0000"/>
                </a:solidFill>
              </a:rPr>
              <a:t>1995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247"/>
              </a:spcBef>
              <a:spcAft>
                <a:spcPts val="0"/>
              </a:spcAft>
              <a:buSzPts val="1173"/>
              <a:buChar char="⚫"/>
            </a:pPr>
            <a:r>
              <a:rPr lang="sk-SK" sz="1235"/>
              <a:t>Kúpa ďalšej farmy s rozlohou 75 hektárov 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247"/>
              </a:spcBef>
              <a:spcAft>
                <a:spcPts val="0"/>
              </a:spcAft>
              <a:buSzPts val="1173"/>
              <a:buChar char="⚫"/>
            </a:pPr>
            <a:r>
              <a:rPr lang="sk-SK" sz="1235"/>
              <a:t>Stavba ošipárne s rozlohou 2560 m²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247"/>
              </a:spcBef>
              <a:spcAft>
                <a:spcPts val="0"/>
              </a:spcAft>
              <a:buSzPts val="1173"/>
              <a:buChar char="⚫"/>
            </a:pPr>
            <a:r>
              <a:rPr lang="sk-SK" sz="1235">
                <a:solidFill>
                  <a:srgbClr val="FF0000"/>
                </a:solidFill>
              </a:rPr>
              <a:t>1997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247"/>
              </a:spcBef>
              <a:spcAft>
                <a:spcPts val="0"/>
              </a:spcAft>
              <a:buSzPts val="1173"/>
              <a:buChar char="⚫"/>
            </a:pPr>
            <a:r>
              <a:rPr lang="sk-SK" sz="1235"/>
              <a:t>Zriadenie porodnej miesnosti pre 450 prasníc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247"/>
              </a:spcBef>
              <a:spcAft>
                <a:spcPts val="0"/>
              </a:spcAft>
              <a:buSzPts val="1173"/>
              <a:buChar char="⚫"/>
            </a:pPr>
            <a:r>
              <a:rPr lang="sk-SK" sz="1235">
                <a:solidFill>
                  <a:srgbClr val="FF0000"/>
                </a:solidFill>
              </a:rPr>
              <a:t>2000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247"/>
              </a:spcBef>
              <a:spcAft>
                <a:spcPts val="0"/>
              </a:spcAft>
              <a:buSzPts val="1173"/>
              <a:buChar char="⚫"/>
            </a:pPr>
            <a:r>
              <a:rPr lang="sk-SK" sz="1235"/>
              <a:t>Nákup farmy s rozlohou 120 hektárov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247"/>
              </a:spcBef>
              <a:spcAft>
                <a:spcPts val="0"/>
              </a:spcAft>
              <a:buSzPts val="1173"/>
              <a:buChar char="⚫"/>
            </a:pPr>
            <a:r>
              <a:rPr lang="sk-SK" sz="1235">
                <a:solidFill>
                  <a:srgbClr val="FF0000"/>
                </a:solidFill>
              </a:rPr>
              <a:t>2005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247"/>
              </a:spcBef>
              <a:spcAft>
                <a:spcPts val="0"/>
              </a:spcAft>
              <a:buSzPts val="1173"/>
              <a:buChar char="⚫"/>
            </a:pPr>
            <a:r>
              <a:rPr lang="sk-SK" sz="1235"/>
              <a:t>Založenie priameho predaja nehnuteľnosti a výstavba laboratória 40 m²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247"/>
              </a:spcBef>
              <a:spcAft>
                <a:spcPts val="0"/>
              </a:spcAft>
              <a:buSzPts val="1173"/>
              <a:buChar char="⚫"/>
            </a:pPr>
            <a:r>
              <a:rPr lang="sk-SK" sz="1235">
                <a:solidFill>
                  <a:srgbClr val="FF0000"/>
                </a:solidFill>
              </a:rPr>
              <a:t>2008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247"/>
              </a:spcBef>
              <a:spcAft>
                <a:spcPts val="0"/>
              </a:spcAft>
              <a:buSzPts val="1173"/>
              <a:buChar char="⚫"/>
            </a:pPr>
            <a:r>
              <a:rPr lang="sk-SK" sz="1235"/>
              <a:t>Rozšírenie laboratória 120 m²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247"/>
              </a:spcBef>
              <a:spcAft>
                <a:spcPts val="0"/>
              </a:spcAft>
              <a:buSzPts val="1173"/>
              <a:buChar char="⚫"/>
            </a:pPr>
            <a:r>
              <a:rPr lang="sk-SK" sz="1235">
                <a:solidFill>
                  <a:srgbClr val="FF0000"/>
                </a:solidFill>
              </a:rPr>
              <a:t>2013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247"/>
              </a:spcBef>
              <a:spcAft>
                <a:spcPts val="0"/>
              </a:spcAft>
              <a:buSzPts val="1173"/>
              <a:buChar char="⚫"/>
            </a:pPr>
            <a:r>
              <a:rPr lang="sk-SK" sz="1235"/>
              <a:t>Otvorenie obchodu Mers sur Indre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247"/>
              </a:spcBef>
              <a:spcAft>
                <a:spcPts val="0"/>
              </a:spcAft>
              <a:buSzPts val="1173"/>
              <a:buChar char="⚫"/>
            </a:pPr>
            <a:r>
              <a:rPr lang="sk-SK" sz="1235">
                <a:solidFill>
                  <a:srgbClr val="FF0000"/>
                </a:solidFill>
              </a:rPr>
              <a:t>2014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247"/>
              </a:spcBef>
              <a:spcAft>
                <a:spcPts val="0"/>
              </a:spcAft>
              <a:buSzPts val="1173"/>
              <a:buChar char="⚫"/>
            </a:pPr>
            <a:r>
              <a:rPr lang="sk-SK" sz="1235"/>
              <a:t>V októbri: prevzatie domu Pitault</a:t>
            </a:r>
            <a:endParaRPr sz="1235"/>
          </a:p>
          <a:p>
            <a:pPr indent="-274320" lvl="0" marL="274320" rtl="0" algn="l">
              <a:lnSpc>
                <a:spcPct val="80000"/>
              </a:lnSpc>
              <a:spcBef>
                <a:spcPts val="247"/>
              </a:spcBef>
              <a:spcAft>
                <a:spcPts val="0"/>
              </a:spcAft>
              <a:buSzPts val="1173"/>
              <a:buChar char="⚫"/>
            </a:pPr>
            <a:r>
              <a:rPr lang="sk-SK" sz="1235"/>
              <a:t>19. decembra: otvorenie obchodu Ardentes</a:t>
            </a:r>
            <a:endParaRPr sz="1235"/>
          </a:p>
          <a:p>
            <a:pPr indent="-199818" lvl="0" marL="274320" rtl="0" algn="l">
              <a:lnSpc>
                <a:spcPct val="80000"/>
              </a:lnSpc>
              <a:spcBef>
                <a:spcPts val="247"/>
              </a:spcBef>
              <a:spcAft>
                <a:spcPts val="0"/>
              </a:spcAft>
              <a:buSzPts val="1173"/>
              <a:buNone/>
            </a:pPr>
            <a:r>
              <a:t/>
            </a:r>
            <a:endParaRPr sz="1235"/>
          </a:p>
          <a:p>
            <a:pPr indent="-199818" lvl="0" marL="274320" rtl="0" algn="l">
              <a:lnSpc>
                <a:spcPct val="80000"/>
              </a:lnSpc>
              <a:spcBef>
                <a:spcPts val="247"/>
              </a:spcBef>
              <a:spcAft>
                <a:spcPts val="0"/>
              </a:spcAft>
              <a:buSzPts val="1173"/>
              <a:buNone/>
            </a:pPr>
            <a:r>
              <a:t/>
            </a:r>
            <a:endParaRPr sz="1235"/>
          </a:p>
          <a:p>
            <a:pPr indent="-199818" lvl="0" marL="274320" rtl="0" algn="l">
              <a:lnSpc>
                <a:spcPct val="80000"/>
              </a:lnSpc>
              <a:spcBef>
                <a:spcPts val="247"/>
              </a:spcBef>
              <a:spcAft>
                <a:spcPts val="0"/>
              </a:spcAft>
              <a:buSzPts val="1173"/>
              <a:buNone/>
            </a:pPr>
            <a:r>
              <a:t/>
            </a:r>
            <a:endParaRPr sz="1235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sk-SK"/>
              <a:t>Práca pri ošípaných</a:t>
            </a:r>
            <a:endParaRPr/>
          </a:p>
        </p:txBody>
      </p:sp>
      <p:sp>
        <p:nvSpPr>
          <p:cNvPr id="123" name="Google Shape;123;p17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sk-SK"/>
              <a:t>Pri ošípaných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sk-SK"/>
              <a:t>Čistenie boxov, vapkovanie priestorov pre odstavčatá a pôrodnice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sk-SK"/>
              <a:t>Brúsenie zubov, vakcinácia malých prasiatok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sk-SK"/>
              <a:t>Kŕmenie granulovaným krmivom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sk-SK"/>
              <a:t>Umývanie dverí, okien a šatne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sk-SK"/>
              <a:t>Váženie odstavčiat, tetovanie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sk-SK"/>
              <a:t>Kydanie hnoja prasniciam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sk-SK"/>
              <a:t>Zakladanie tabuliek v pôrodnici </a:t>
            </a:r>
            <a:endParaRPr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sk-SK"/>
              <a:t> Plus a mínus pri ošípaných</a:t>
            </a:r>
            <a:endParaRPr/>
          </a:p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sk-SK"/>
              <a:t>Plus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sk-SK"/>
              <a:t>Čistota pri ošípaných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sk-SK"/>
              <a:t>Kŕmenie ošípaných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sk-SK"/>
              <a:t>Starostlivosť o malé prasiatka</a:t>
            </a:r>
            <a:endParaRPr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sk-SK"/>
              <a:t>Mínus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sk-SK"/>
              <a:t>Podľa mňa žiaden mínus pri práci s ošípanými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sk-SK"/>
              <a:t>Práca v kuchyni a v mäsiarni</a:t>
            </a:r>
            <a:endParaRPr/>
          </a:p>
        </p:txBody>
      </p:sp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sk-SK"/>
              <a:t>Rozrábka mäsa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sk-SK"/>
              <a:t>Výroba šunky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sk-SK"/>
              <a:t>Vákuovanie mäsa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sk-SK"/>
              <a:t>Čistenie zeleniny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sk-SK"/>
              <a:t>Mletie mäsa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sk-SK"/>
              <a:t>Lepenie etikiet na produkty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sk-SK"/>
              <a:t>Umývanie riadu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sk-SK"/>
              <a:t>Výroba klobás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sk-SK"/>
              <a:t>Plus a mínus v kuchyni</a:t>
            </a:r>
            <a:endParaRPr/>
          </a:p>
        </p:txBody>
      </p:sp>
      <p:sp>
        <p:nvSpPr>
          <p:cNvPr id="141" name="Google Shape;141;p20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sk-SK"/>
              <a:t>Plus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sk-SK"/>
              <a:t>Vlastné mäso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sk-SK"/>
              <a:t>Príprava šunky</a:t>
            </a:r>
            <a:endParaRPr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sk-SK"/>
              <a:t>Mínus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sk-SK"/>
              <a:t>Hygiena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sk-SK"/>
              <a:t>Pracovníci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sk-SK"/>
              <a:t>Čistota mäsa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sk-SK"/>
              <a:t>Farma</a:t>
            </a:r>
            <a:endParaRPr/>
          </a:p>
        </p:txBody>
      </p:sp>
      <p:pic>
        <p:nvPicPr>
          <p:cNvPr descr="20191003_152213.jpg" id="147" name="Google Shape;147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278" y="1935163"/>
            <a:ext cx="7803444" cy="4389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sk-SK"/>
              <a:t> Ošipáreň a prasiatka</a:t>
            </a:r>
            <a:endParaRPr/>
          </a:p>
        </p:txBody>
      </p:sp>
      <p:pic>
        <p:nvPicPr>
          <p:cNvPr descr="20190917_135701.jpg" id="153" name="Google Shape;153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2204864"/>
            <a:ext cx="3355534" cy="1887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90917_135751.jpg" id="154" name="Google Shape;15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9992" y="2204864"/>
            <a:ext cx="3744416" cy="18902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90918_081137.jpg" id="155" name="Google Shape;155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9552" y="4221088"/>
            <a:ext cx="3347864" cy="1883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90918_094640.jpg" id="156" name="Google Shape;156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99992" y="4149080"/>
            <a:ext cx="3744416" cy="2106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sk-SK"/>
              <a:t>Práca a krmivo</a:t>
            </a:r>
            <a:endParaRPr/>
          </a:p>
        </p:txBody>
      </p:sp>
      <p:pic>
        <p:nvPicPr>
          <p:cNvPr descr="20190919_091622.jpg" id="162" name="Google Shape;162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988840"/>
            <a:ext cx="4211960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90919_091624.jpg" id="163" name="Google Shape;16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5976" y="1988840"/>
            <a:ext cx="4680520" cy="2592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90919_140957.jpg" id="164" name="Google Shape;164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1520" y="4691104"/>
            <a:ext cx="3672408" cy="20657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90919_175152.jpg" id="165" name="Google Shape;165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0">
            <a:off x="4964693" y="4404460"/>
            <a:ext cx="2204864" cy="2702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ok">
  <a:themeElements>
    <a:clrScheme name="Tok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ok">
  <a:themeElements>
    <a:clrScheme name="Tok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