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4028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8173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86620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4406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773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0160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4378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6151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8929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247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56557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0425A-DEBD-4097-8B2E-F5BF1CD0129C}" type="datetimeFigureOut">
              <a:rPr lang="sk-SK" smtClean="0"/>
              <a:pPr/>
              <a:t>9. 10. 2019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5A00-AC2A-4F9E-9588-732280D4678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3337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dl.ecml.at/LanguageFun/LanguageQuiz/tabid/1873/language/sk-SK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6965"/>
            <a:ext cx="9144000" cy="1470025"/>
          </a:xfrm>
        </p:spPr>
        <p:txBody>
          <a:bodyPr/>
          <a:lstStyle/>
          <a:p>
            <a:r>
              <a:rPr lang="sk-SK" b="1" dirty="0" smtClean="0"/>
              <a:t>Európsky deň jazykov – 26. september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49" y="1412776"/>
            <a:ext cx="9117539" cy="5680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5089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sk-SK" dirty="0" smtClean="0"/>
              <a:t>Odkedy oslavujeme </a:t>
            </a:r>
            <a:br>
              <a:rPr lang="sk-SK" dirty="0" smtClean="0"/>
            </a:br>
            <a:r>
              <a:rPr lang="sk-SK" dirty="0" smtClean="0"/>
              <a:t>Európsky deň jazykov?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smtClean="0"/>
              <a:t>Rok 2001 = Európsky rok jazykov</a:t>
            </a:r>
          </a:p>
          <a:p>
            <a:r>
              <a:rPr lang="sk-SK" dirty="0" smtClean="0"/>
              <a:t>Organizátori:	</a:t>
            </a:r>
            <a:r>
              <a:rPr lang="sk-SK" i="1" dirty="0" smtClean="0"/>
              <a:t>Rada Európy a Európska únia</a:t>
            </a:r>
          </a:p>
          <a:p>
            <a:r>
              <a:rPr lang="sk-SK" dirty="0" smtClean="0"/>
              <a:t>Počet zúčastnených krajín:	45</a:t>
            </a:r>
          </a:p>
          <a:p>
            <a:pPr marL="0" indent="0">
              <a:buNone/>
            </a:pPr>
            <a:r>
              <a:rPr lang="sk-SK" u="sng" dirty="0" smtClean="0"/>
              <a:t>Účel projektu: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 </a:t>
            </a:r>
            <a:r>
              <a:rPr lang="sk-SK" dirty="0" smtClean="0"/>
              <a:t>oslava jazykovej rozmanitosti v Európe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 </a:t>
            </a:r>
            <a:r>
              <a:rPr lang="sk-SK" dirty="0" smtClean="0"/>
              <a:t>podpora jazykového vzdelávania</a:t>
            </a:r>
          </a:p>
          <a:p>
            <a:pPr marL="0" indent="0" algn="ctr">
              <a:buNone/>
            </a:pPr>
            <a:r>
              <a:rPr lang="sk-SK" i="1" dirty="0" smtClean="0"/>
              <a:t>Úspech projektu </a:t>
            </a:r>
            <a:r>
              <a:rPr lang="sk-SK" b="1" i="1" dirty="0" smtClean="0"/>
              <a:t>Európsky rok jazykov </a:t>
            </a:r>
            <a:r>
              <a:rPr lang="sk-SK" i="1" dirty="0" smtClean="0"/>
              <a:t>prispel k tomu, že Rada Európy sa rozhodla vyhlásiť             </a:t>
            </a:r>
            <a:r>
              <a:rPr lang="sk-SK" b="1" i="1" dirty="0" smtClean="0"/>
              <a:t>26. september </a:t>
            </a:r>
            <a:r>
              <a:rPr lang="sk-SK" i="1" dirty="0" smtClean="0"/>
              <a:t>za </a:t>
            </a:r>
            <a:r>
              <a:rPr lang="sk-SK" b="1" i="1" dirty="0" smtClean="0"/>
              <a:t>Európsky deň jazykov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93212"/>
            <a:ext cx="2165970" cy="1443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047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sk-SK" dirty="0" smtClean="0"/>
              <a:t>Všeobecné ciele </a:t>
            </a:r>
            <a:br>
              <a:rPr lang="sk-SK" dirty="0" smtClean="0"/>
            </a:br>
            <a:r>
              <a:rPr lang="sk-SK" dirty="0" smtClean="0"/>
              <a:t>Európskeho dňa jazykov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Upozorniť verejnosť na dôležitosť štúdia jazykov</a:t>
            </a:r>
          </a:p>
          <a:p>
            <a:r>
              <a:rPr lang="sk-SK" dirty="0" smtClean="0"/>
              <a:t>Prispieť k rozvoju mnohojazyčnosti a interkultúrneho porozumenia</a:t>
            </a:r>
          </a:p>
          <a:p>
            <a:r>
              <a:rPr lang="sk-SK" dirty="0" smtClean="0"/>
              <a:t>Podpora celoživotného jazykového vzdelávania v školách i mimo škôl: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/>
              <a:t> </a:t>
            </a:r>
            <a:r>
              <a:rPr lang="sk-SK" dirty="0" smtClean="0"/>
              <a:t>na študijné účely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Pre odborné potreby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Za účelom mobility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Pre zábavu a vzájomnú výmenu poznatkov a skúseností</a:t>
            </a:r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14" y="52442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342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sk-SK" dirty="0" smtClean="0"/>
              <a:t>Komu je Európsky deň </a:t>
            </a:r>
            <a:br>
              <a:rPr lang="sk-SK" dirty="0" smtClean="0"/>
            </a:br>
            <a:r>
              <a:rPr lang="sk-SK" dirty="0" smtClean="0"/>
              <a:t>jazykov určený?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Rada Európy dúfa, že o oslavy EDJ prejavia záujem:</a:t>
            </a:r>
          </a:p>
          <a:p>
            <a:r>
              <a:rPr lang="sk-SK" dirty="0" smtClean="0"/>
              <a:t>Tvorcovia politiky (prijímanie opatrení a diskusie o otázkach jazykovej politiky)</a:t>
            </a:r>
          </a:p>
          <a:p>
            <a:r>
              <a:rPr lang="sk-SK" dirty="0" smtClean="0"/>
              <a:t>Široká verejnosť (zvyšovanie povedomia o globálnych cieľoch EDJ, vrátane významu celoživotného vzdelávania)</a:t>
            </a:r>
          </a:p>
          <a:p>
            <a:r>
              <a:rPr lang="sk-SK" dirty="0" smtClean="0"/>
              <a:t>Dobrovoľníci (špecifické akcie organizované mimovládnymi organizáciami)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14" y="52442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0836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k-SK" dirty="0" smtClean="0"/>
              <a:t>Niekoľko faktov o jazykoch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Viete, že ... ?</a:t>
            </a:r>
          </a:p>
          <a:p>
            <a:r>
              <a:rPr lang="sk-SK" dirty="0" smtClean="0"/>
              <a:t>Na svete existuje 6000 až 7000 jazykov – hovorí nimi 7 miliárd ľudí v 189 štátoch</a:t>
            </a:r>
          </a:p>
          <a:p>
            <a:r>
              <a:rPr lang="sk-SK" dirty="0" smtClean="0"/>
              <a:t>V Európe sa používa okolo 225 pôvodných jazykov – približne 3 % z celkového počtu svetových jazykov</a:t>
            </a:r>
          </a:p>
          <a:p>
            <a:r>
              <a:rPr lang="sk-SK" dirty="0" smtClean="0"/>
              <a:t>Najväčší počet jazykov sa používa v Ázii a Afrike</a:t>
            </a:r>
          </a:p>
          <a:p>
            <a:r>
              <a:rPr lang="sk-SK" dirty="0" smtClean="0"/>
              <a:t>Mnohé z jazykov majú viac než 50 000 slov, v bežnej konverzácii používajú stále iba niekoľko stoviek rovnakých slov</a:t>
            </a:r>
          </a:p>
          <a:p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14" y="52442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32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k-SK" dirty="0" smtClean="0"/>
              <a:t>Niekoľko faktov o jazykoch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Väčšina európskych jazykov patrí do 3 širokých skupín: germánske, románske, slovanské jazyky</a:t>
            </a:r>
          </a:p>
          <a:p>
            <a:r>
              <a:rPr lang="sk-SK" u="sng" dirty="0" smtClean="0"/>
              <a:t>Slovanské jazyky</a:t>
            </a:r>
            <a:r>
              <a:rPr lang="sk-SK" dirty="0" smtClean="0"/>
              <a:t>: slovenčina, slovinčina, ruština, ukrajinčina, bieloruština, poľština, srbčina, chorvátčina, bulharčina a ďalšie</a:t>
            </a:r>
          </a:p>
          <a:p>
            <a:r>
              <a:rPr lang="sk-SK" u="sng" dirty="0" smtClean="0"/>
              <a:t>Germánske jazyky</a:t>
            </a:r>
            <a:r>
              <a:rPr lang="sk-SK" dirty="0" smtClean="0"/>
              <a:t>: nemčina, holandčina, angličtina, nórčina, švédčina, jidiš ....</a:t>
            </a:r>
          </a:p>
          <a:p>
            <a:r>
              <a:rPr lang="sk-SK" u="sng" dirty="0" smtClean="0"/>
              <a:t>Románske jazyky</a:t>
            </a:r>
            <a:r>
              <a:rPr lang="sk-SK" dirty="0" smtClean="0"/>
              <a:t>: taliančina, francúzština, španielčina, portugalčina, rumunčina a iné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14" y="52442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072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k-SK" dirty="0" smtClean="0"/>
              <a:t>Niekoľko faktov o jazykoch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Väčšina európskych jazykov používa latinské písmo</a:t>
            </a:r>
          </a:p>
          <a:p>
            <a:r>
              <a:rPr lang="sk-SK" dirty="0" smtClean="0"/>
              <a:t>Niektoré slovanské jazyky používajú azbuku</a:t>
            </a:r>
          </a:p>
          <a:p>
            <a:r>
              <a:rPr lang="sk-SK" dirty="0" smtClean="0"/>
              <a:t>Gréčtina, arménčina, gruzínčina a jidiš majú svoje vlastné písma</a:t>
            </a:r>
          </a:p>
          <a:p>
            <a:r>
              <a:rPr lang="sk-SK" dirty="0" smtClean="0"/>
              <a:t>Medzi najrozšírenejšie neeurópske jazyky používané na území Európy patria: arabčina, čínština a hindčina, ktoré majú svoje vlastné písmo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14" y="52442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6121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k-SK" dirty="0" smtClean="0"/>
              <a:t>Niekoľko faktov o jazykoch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Najväčší počet jazykov sa používa na území Ruska (148 miliónov obyvateľov): v závislosti od kritérií je to 130 až 200 jazykov</a:t>
            </a:r>
          </a:p>
          <a:p>
            <a:r>
              <a:rPr lang="sk-SK" dirty="0" smtClean="0"/>
              <a:t>V Londýne sa hovorí približne 300 jazykmi (arabčina, turečtina, </a:t>
            </a:r>
            <a:r>
              <a:rPr lang="sk-SK" dirty="0" err="1" smtClean="0"/>
              <a:t>kurdština</a:t>
            </a:r>
            <a:r>
              <a:rPr lang="sk-SK" dirty="0" smtClean="0"/>
              <a:t>, hindčina, </a:t>
            </a:r>
            <a:r>
              <a:rPr lang="sk-SK" dirty="0" err="1" smtClean="0"/>
              <a:t>pandžábština</a:t>
            </a:r>
            <a:r>
              <a:rPr lang="sk-SK" dirty="0" smtClean="0"/>
              <a:t> </a:t>
            </a:r>
            <a:r>
              <a:rPr lang="sk-SK" dirty="0" err="1" smtClean="0"/>
              <a:t>atď</a:t>
            </a:r>
            <a:r>
              <a:rPr lang="sk-SK" dirty="0" smtClean="0"/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14" y="52442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25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Jazykový kvíz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Dozvedeli ste sa veľa – vyskúšajte náš jazykový kvíz dostupný na:</a:t>
            </a:r>
          </a:p>
          <a:p>
            <a:r>
              <a:rPr lang="sk-SK" dirty="0" smtClean="0">
                <a:hlinkClick r:id="rId2"/>
              </a:rPr>
              <a:t>https://edl.ecml.at/LanguageFun/LanguageQuiz/tabid/1873/language/sk-SK/Default.aspx</a:t>
            </a:r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14" y="52442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4588" y="4149080"/>
            <a:ext cx="1469260" cy="2042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3347864" y="436510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err="1" smtClean="0">
                <a:solidFill>
                  <a:schemeClr val="tx2">
                    <a:lumMod val="50000"/>
                  </a:schemeClr>
                </a:solidFill>
              </a:rPr>
              <a:t>Language</a:t>
            </a:r>
            <a:r>
              <a:rPr lang="sk-SK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k-SK" sz="3200" dirty="0" err="1" smtClean="0">
                <a:solidFill>
                  <a:schemeClr val="tx2">
                    <a:lumMod val="50000"/>
                  </a:schemeClr>
                </a:solidFill>
              </a:rPr>
              <a:t>quiz</a:t>
            </a:r>
            <a:endParaRPr lang="sk-SK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06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363</Words>
  <Application>Microsoft Office PowerPoint</Application>
  <PresentationFormat>Prezentácia na obrazovke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Európsky deň jazykov – 26. september</vt:lpstr>
      <vt:lpstr>Odkedy oslavujeme  Európsky deň jazykov?</vt:lpstr>
      <vt:lpstr>Všeobecné ciele  Európskeho dňa jazykov</vt:lpstr>
      <vt:lpstr>Komu je Európsky deň  jazykov určený?</vt:lpstr>
      <vt:lpstr>Niekoľko faktov o jazykoch</vt:lpstr>
      <vt:lpstr>Niekoľko faktov o jazykoch</vt:lpstr>
      <vt:lpstr>Niekoľko faktov o jazykoch</vt:lpstr>
      <vt:lpstr>Niekoľko faktov o jazykoch</vt:lpstr>
      <vt:lpstr>Jazykový kvíz</vt:lpstr>
    </vt:vector>
  </TitlesOfParts>
  <Company>MPC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Marianna</dc:creator>
  <cp:lastModifiedBy>Kabinet ATJ</cp:lastModifiedBy>
  <cp:revision>19</cp:revision>
  <dcterms:created xsi:type="dcterms:W3CDTF">2019-09-25T15:08:53Z</dcterms:created>
  <dcterms:modified xsi:type="dcterms:W3CDTF">2019-10-09T10:27:14Z</dcterms:modified>
</cp:coreProperties>
</file>